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5" r:id="rId4"/>
    <p:sldMasterId id="2147483650" r:id="rId5"/>
  </p:sldMasterIdLst>
  <p:notesMasterIdLst>
    <p:notesMasterId r:id="rId23"/>
  </p:notesMasterIdLst>
  <p:handoutMasterIdLst>
    <p:handoutMasterId r:id="rId24"/>
  </p:handoutMasterIdLst>
  <p:sldIdLst>
    <p:sldId id="290" r:id="rId6"/>
    <p:sldId id="316" r:id="rId7"/>
    <p:sldId id="5766" r:id="rId8"/>
    <p:sldId id="33548" r:id="rId9"/>
    <p:sldId id="33550" r:id="rId10"/>
    <p:sldId id="33555" r:id="rId11"/>
    <p:sldId id="33556" r:id="rId12"/>
    <p:sldId id="33557" r:id="rId13"/>
    <p:sldId id="33544" r:id="rId14"/>
    <p:sldId id="33546" r:id="rId15"/>
    <p:sldId id="33551" r:id="rId16"/>
    <p:sldId id="33558" r:id="rId17"/>
    <p:sldId id="33520" r:id="rId18"/>
    <p:sldId id="5761" r:id="rId19"/>
    <p:sldId id="33554" r:id="rId20"/>
    <p:sldId id="33516" r:id="rId21"/>
    <p:sldId id="312" r:id="rId22"/>
  </p:sldIdLst>
  <p:sldSz cx="9144000" cy="5143500" type="screen16x9"/>
  <p:notesSz cx="7086600" cy="9372600"/>
  <p:embeddedFontLst>
    <p:embeddedFont>
      <p:font typeface="Aptos Narrow" panose="020B0004020202020204" pitchFamily="3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A22868-E7DE-43E7-ADFD-292EE764A722}">
          <p14:sldIdLst>
            <p14:sldId id="290"/>
            <p14:sldId id="316"/>
            <p14:sldId id="5766"/>
            <p14:sldId id="33548"/>
            <p14:sldId id="33550"/>
            <p14:sldId id="33555"/>
            <p14:sldId id="33556"/>
            <p14:sldId id="33557"/>
            <p14:sldId id="33544"/>
            <p14:sldId id="33546"/>
            <p14:sldId id="33551"/>
            <p14:sldId id="33558"/>
            <p14:sldId id="33520"/>
            <p14:sldId id="5761"/>
            <p14:sldId id="33554"/>
            <p14:sldId id="33516"/>
          </p14:sldIdLst>
        </p14:section>
        <p14:section name="Untitled Section" id="{6EDDC811-3CE6-4F15-A634-A40CC3B64190}">
          <p14:sldIdLst>
            <p14:sldId id="31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F12304B-4937-9D16-1812-212F73BCE942}" name="Olivier Frappier" initials="OF" userId="S::frappol@MFCGD.COM::5a652f3b-ad89-4fad-8314-7e779c8a59ce" providerId="AD"/>
  <p188:author id="{429458A3-C8D7-7DB8-D91D-FD0D4E01783F}" name="Eric Jodoin" initials="EJ" userId="S::Eric.Jodoin@aircanada.ca::56fcda95-8175-4711-a913-7aa02f8b13c7" providerId="AD"/>
  <p188:author id="{1CEA06B2-3D0A-2A69-6C24-5ED6E9CE9C8B}" name="Linda De Quintal" initials="LD" userId="S::linda.dequintal@aircanada.ca::9cb4a42d-3702-4b23-8b3d-9b5203d634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185"/>
    <a:srgbClr val="000000"/>
    <a:srgbClr val="FFFFFF"/>
    <a:srgbClr val="D2D3D2"/>
    <a:srgbClr val="142900"/>
    <a:srgbClr val="82CDE1"/>
    <a:srgbClr val="0093B2"/>
    <a:srgbClr val="F01428"/>
    <a:srgbClr val="5D62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2"/>
    <p:restoredTop sz="91521" autoAdjust="0"/>
  </p:normalViewPr>
  <p:slideViewPr>
    <p:cSldViewPr snapToGrid="0" snapToObjects="1">
      <p:cViewPr varScale="1">
        <p:scale>
          <a:sx n="84" d="100"/>
          <a:sy n="84" d="100"/>
        </p:scale>
        <p:origin x="620" y="6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Sheet8!$H$11</c:f>
              <c:strCache>
                <c:ptCount val="1"/>
                <c:pt idx="0">
                  <c:v>Cost</c:v>
                </c:pt>
              </c:strCache>
            </c:strRef>
          </c:tx>
          <c:spPr>
            <a:solidFill>
              <a:schemeClr val="bg2">
                <a:lumMod val="60000"/>
                <a:lumOff val="40000"/>
              </a:schemeClr>
            </a:solidFill>
          </c:spPr>
          <c:dPt>
            <c:idx val="0"/>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1-1C7C-4D87-96CB-9EEC7118FA70}"/>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1C7C-4D87-96CB-9EEC7118FA70}"/>
              </c:ext>
            </c:extLst>
          </c:dPt>
          <c:dPt>
            <c:idx val="2"/>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5-1C7C-4D87-96CB-9EEC7118FA70}"/>
              </c:ext>
            </c:extLst>
          </c:dPt>
          <c:cat>
            <c:strRef>
              <c:f>Sheet8!$G$12:$G$14</c:f>
              <c:strCache>
                <c:ptCount val="3"/>
                <c:pt idx="0">
                  <c:v>Drugs</c:v>
                </c:pt>
                <c:pt idx="1">
                  <c:v>Paramedical</c:v>
                </c:pt>
                <c:pt idx="2">
                  <c:v>Other  </c:v>
                </c:pt>
              </c:strCache>
            </c:strRef>
          </c:cat>
          <c:val>
            <c:numRef>
              <c:f>Sheet8!$H$12:$H$14</c:f>
              <c:numCache>
                <c:formatCode>"$"#,##0.00_);[Red]\("$"#,##0.00\)</c:formatCode>
                <c:ptCount val="3"/>
                <c:pt idx="0">
                  <c:v>20205997.27</c:v>
                </c:pt>
                <c:pt idx="1">
                  <c:v>4516025.7300000004</c:v>
                </c:pt>
                <c:pt idx="2">
                  <c:v>2824035.15</c:v>
                </c:pt>
              </c:numCache>
            </c:numRef>
          </c:val>
          <c:extLst>
            <c:ext xmlns:c16="http://schemas.microsoft.com/office/drawing/2014/chart" uri="{C3380CC4-5D6E-409C-BE32-E72D297353CC}">
              <c16:uniqueId val="{00000006-1C7C-4D87-96CB-9EEC7118FA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1-9055-44D3-8F9C-504A78FADF45}"/>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9055-44D3-8F9C-504A78FADF45}"/>
              </c:ext>
            </c:extLst>
          </c:dPt>
          <c:cat>
            <c:strRef>
              <c:f>Sheet9!$M$7:$M$8</c:f>
              <c:strCache>
                <c:ptCount val="2"/>
                <c:pt idx="0">
                  <c:v>Basic Dental</c:v>
                </c:pt>
                <c:pt idx="1">
                  <c:v>Major Dental &amp; Dentures</c:v>
                </c:pt>
              </c:strCache>
            </c:strRef>
          </c:cat>
          <c:val>
            <c:numRef>
              <c:f>Sheet9!$N$7:$N$8</c:f>
              <c:numCache>
                <c:formatCode>"$"#,##0.00_);[Red]\("$"#,##0.00\)</c:formatCode>
                <c:ptCount val="2"/>
                <c:pt idx="0">
                  <c:v>9049671.5</c:v>
                </c:pt>
                <c:pt idx="1">
                  <c:v>869061.57</c:v>
                </c:pt>
              </c:numCache>
            </c:numRef>
          </c:val>
          <c:extLst>
            <c:ext xmlns:c16="http://schemas.microsoft.com/office/drawing/2014/chart" uri="{C3380CC4-5D6E-409C-BE32-E72D297353CC}">
              <c16:uniqueId val="{00000004-9055-44D3-8F9C-504A78FADF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Sheet4!$I$17</c:f>
              <c:strCache>
                <c:ptCount val="1"/>
                <c:pt idx="0">
                  <c:v>Cost</c:v>
                </c:pt>
              </c:strCache>
            </c:strRef>
          </c:tx>
          <c:spPr>
            <a:solidFill>
              <a:schemeClr val="bg2">
                <a:lumMod val="60000"/>
                <a:lumOff val="40000"/>
              </a:schemeClr>
            </a:solidFill>
          </c:spPr>
          <c:dPt>
            <c:idx val="0"/>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1-AE6D-4651-AB3D-8C8742216B86}"/>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AE6D-4651-AB3D-8C8742216B86}"/>
              </c:ext>
            </c:extLst>
          </c:dPt>
          <c:dPt>
            <c:idx val="2"/>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5-AE6D-4651-AB3D-8C8742216B86}"/>
              </c:ext>
            </c:extLst>
          </c:dPt>
          <c:dPt>
            <c:idx val="3"/>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7-AE6D-4651-AB3D-8C8742216B86}"/>
              </c:ext>
            </c:extLst>
          </c:dPt>
          <c:cat>
            <c:strRef>
              <c:f>Sheet4!$H$18:$H$21</c:f>
              <c:strCache>
                <c:ptCount val="4"/>
                <c:pt idx="0">
                  <c:v>Drugs</c:v>
                </c:pt>
                <c:pt idx="1">
                  <c:v>Paramedical</c:v>
                </c:pt>
                <c:pt idx="2">
                  <c:v>Other  </c:v>
                </c:pt>
                <c:pt idx="3">
                  <c:v>Dental</c:v>
                </c:pt>
              </c:strCache>
            </c:strRef>
          </c:cat>
          <c:val>
            <c:numRef>
              <c:f>Sheet4!$I$18:$I$21</c:f>
              <c:numCache>
                <c:formatCode>"$"#,##0.00_);[Red]\("$"#,##0.00\)</c:formatCode>
                <c:ptCount val="4"/>
                <c:pt idx="0">
                  <c:v>20205997.27</c:v>
                </c:pt>
                <c:pt idx="1">
                  <c:v>4516025.7300000004</c:v>
                </c:pt>
                <c:pt idx="2">
                  <c:v>2824035.15</c:v>
                </c:pt>
                <c:pt idx="3">
                  <c:v>9918733.0700000003</c:v>
                </c:pt>
              </c:numCache>
            </c:numRef>
          </c:val>
          <c:extLst>
            <c:ext xmlns:c16="http://schemas.microsoft.com/office/drawing/2014/chart" uri="{C3380CC4-5D6E-409C-BE32-E72D297353CC}">
              <c16:uniqueId val="{00000008-AE6D-4651-AB3D-8C8742216B86}"/>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[Book2]Sheet5!PivotTable4</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887373299198116"/>
          <c:y val="5.0925925925925923E-2"/>
          <c:w val="0.48776056838165227"/>
          <c:h val="0.71117381160688242"/>
        </c:manualLayout>
      </c:layout>
      <c:barChart>
        <c:barDir val="col"/>
        <c:grouping val="clustered"/>
        <c:varyColors val="0"/>
        <c:dLbls>
          <c:showLegendKey val="0"/>
          <c:showVal val="0"/>
          <c:showCatName val="0"/>
          <c:showSerName val="0"/>
          <c:showPercent val="0"/>
          <c:showBubbleSize val="0"/>
        </c:dLbls>
        <c:gapWidth val="219"/>
        <c:overlap val="-27"/>
        <c:axId val="993845647"/>
        <c:axId val="993846607"/>
      </c:barChart>
      <c:catAx>
        <c:axId val="993845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3846607"/>
        <c:crosses val="autoZero"/>
        <c:auto val="1"/>
        <c:lblAlgn val="ctr"/>
        <c:lblOffset val="100"/>
        <c:noMultiLvlLbl val="0"/>
      </c:catAx>
      <c:valAx>
        <c:axId val="99384660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384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[Book2]Sheet8!PivotTable6</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9398754713316019E-2"/>
          <c:y val="2.7835800472097483E-2"/>
          <c:w val="0.90288787525527159"/>
          <c:h val="0.81112574534063187"/>
        </c:manualLayout>
      </c:layout>
      <c:barChart>
        <c:barDir val="col"/>
        <c:grouping val="clustered"/>
        <c:varyColors val="0"/>
        <c:dLbls>
          <c:showLegendKey val="0"/>
          <c:showVal val="0"/>
          <c:showCatName val="0"/>
          <c:showSerName val="0"/>
          <c:showPercent val="0"/>
          <c:showBubbleSize val="0"/>
        </c:dLbls>
        <c:gapWidth val="219"/>
        <c:overlap val="-27"/>
        <c:axId val="1300535007"/>
        <c:axId val="1300533087"/>
      </c:barChart>
      <c:catAx>
        <c:axId val="1300535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533087"/>
        <c:crosses val="autoZero"/>
        <c:auto val="1"/>
        <c:lblAlgn val="ctr"/>
        <c:lblOffset val="100"/>
        <c:noMultiLvlLbl val="0"/>
      </c:catAx>
      <c:valAx>
        <c:axId val="1300533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535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Top 5 Common</a:t>
            </a:r>
            <a:r>
              <a:rPr lang="en-US" sz="1200" baseline="0" dirty="0"/>
              <a:t> Indications by Amount Paid</a:t>
            </a:r>
            <a:endParaRPr lang="en-CA"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manualLayout>
          <c:layoutTarget val="inner"/>
          <c:xMode val="edge"/>
          <c:yMode val="edge"/>
          <c:x val="0.13095901508410643"/>
          <c:y val="0.12825165745715147"/>
          <c:w val="0.84673022514417606"/>
          <c:h val="0.77829208470809541"/>
        </c:manualLayout>
      </c:layout>
      <c:barChart>
        <c:barDir val="col"/>
        <c:grouping val="clustered"/>
        <c:varyColors val="0"/>
        <c:ser>
          <c:idx val="0"/>
          <c:order val="0"/>
          <c:tx>
            <c:strRef>
              <c:f>Sheet7!$B$1</c:f>
              <c:strCache>
                <c:ptCount val="1"/>
                <c:pt idx="0">
                  <c:v>Amount Paid</c:v>
                </c:pt>
              </c:strCache>
            </c:strRef>
          </c:tx>
          <c:spPr>
            <a:solidFill>
              <a:schemeClr val="bg2">
                <a:lumMod val="60000"/>
                <a:lumOff val="40000"/>
              </a:schemeClr>
            </a:solidFill>
            <a:ln>
              <a:noFill/>
            </a:ln>
            <a:effectLst/>
          </c:spPr>
          <c:invertIfNegative val="0"/>
          <c:cat>
            <c:strRef>
              <c:f>Sheet7!$A$2:$A$6</c:f>
              <c:strCache>
                <c:ptCount val="5"/>
                <c:pt idx="0">
                  <c:v>Diabetes</c:v>
                </c:pt>
                <c:pt idx="1">
                  <c:v>High Blood Pressure</c:v>
                </c:pt>
                <c:pt idx="2">
                  <c:v>High Cholesterol</c:v>
                </c:pt>
                <c:pt idx="3">
                  <c:v>Asthma / COPD</c:v>
                </c:pt>
                <c:pt idx="4">
                  <c:v>Cardiovascular Disease</c:v>
                </c:pt>
              </c:strCache>
            </c:strRef>
          </c:cat>
          <c:val>
            <c:numRef>
              <c:f>Sheet7!$B$2:$B$6</c:f>
              <c:numCache>
                <c:formatCode>"$"#,##0.00_);[Red]\("$"#,##0.00\)</c:formatCode>
                <c:ptCount val="5"/>
                <c:pt idx="0">
                  <c:v>2278832.0099999998</c:v>
                </c:pt>
                <c:pt idx="1">
                  <c:v>2050541.72</c:v>
                </c:pt>
                <c:pt idx="2">
                  <c:v>1366964.59</c:v>
                </c:pt>
                <c:pt idx="3">
                  <c:v>988310.41</c:v>
                </c:pt>
                <c:pt idx="4">
                  <c:v>878999.77</c:v>
                </c:pt>
              </c:numCache>
            </c:numRef>
          </c:val>
          <c:extLst>
            <c:ext xmlns:c16="http://schemas.microsoft.com/office/drawing/2014/chart" uri="{C3380CC4-5D6E-409C-BE32-E72D297353CC}">
              <c16:uniqueId val="{00000000-4472-4A7E-B99C-2CF55B386221}"/>
            </c:ext>
          </c:extLst>
        </c:ser>
        <c:ser>
          <c:idx val="1"/>
          <c:order val="1"/>
          <c:tx>
            <c:strRef>
              <c:f>Sheet7!$C$1</c:f>
              <c:strCache>
                <c:ptCount val="1"/>
                <c:pt idx="0">
                  <c:v>Plan Ranking</c:v>
                </c:pt>
              </c:strCache>
            </c:strRef>
          </c:tx>
          <c:spPr>
            <a:solidFill>
              <a:schemeClr val="accent2"/>
            </a:solidFill>
            <a:ln>
              <a:noFill/>
            </a:ln>
            <a:effectLst/>
          </c:spPr>
          <c:invertIfNegative val="0"/>
          <c:cat>
            <c:strRef>
              <c:f>Sheet7!$A$2:$A$6</c:f>
              <c:strCache>
                <c:ptCount val="5"/>
                <c:pt idx="0">
                  <c:v>Diabetes</c:v>
                </c:pt>
                <c:pt idx="1">
                  <c:v>High Blood Pressure</c:v>
                </c:pt>
                <c:pt idx="2">
                  <c:v>High Cholesterol</c:v>
                </c:pt>
                <c:pt idx="3">
                  <c:v>Asthma / COPD</c:v>
                </c:pt>
                <c:pt idx="4">
                  <c:v>Cardiovascular Disease</c:v>
                </c:pt>
              </c:strCache>
            </c:strRef>
          </c:cat>
          <c:val>
            <c:numRef>
              <c:f>Sheet7!$C$2:$C$6</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1-4472-4A7E-B99C-2CF55B386221}"/>
            </c:ext>
          </c:extLst>
        </c:ser>
        <c:dLbls>
          <c:showLegendKey val="0"/>
          <c:showVal val="0"/>
          <c:showCatName val="0"/>
          <c:showSerName val="0"/>
          <c:showPercent val="0"/>
          <c:showBubbleSize val="0"/>
        </c:dLbls>
        <c:gapWidth val="219"/>
        <c:overlap val="-27"/>
        <c:axId val="214825711"/>
        <c:axId val="214818991"/>
      </c:barChart>
      <c:catAx>
        <c:axId val="214825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818991"/>
        <c:crosses val="autoZero"/>
        <c:auto val="1"/>
        <c:lblAlgn val="ctr"/>
        <c:lblOffset val="100"/>
        <c:noMultiLvlLbl val="0"/>
      </c:catAx>
      <c:valAx>
        <c:axId val="21481899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825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F651E-B08F-40E9-83B1-7C74B74DDB4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31E8E32E-81B5-4B04-AAA5-AEA8CDDD55C5}">
      <dgm:prSet phldrT="[Text]" custT="1"/>
      <dgm:spPr>
        <a:solidFill>
          <a:schemeClr val="bg2">
            <a:lumMod val="60000"/>
            <a:lumOff val="40000"/>
            <a:alpha val="90000"/>
          </a:schemeClr>
        </a:solidFill>
        <a:ln>
          <a:solidFill>
            <a:schemeClr val="bg2">
              <a:alpha val="90000"/>
            </a:schemeClr>
          </a:solidFill>
        </a:ln>
      </dgm:spPr>
      <dgm:t>
        <a:bodyPr/>
        <a:lstStyle/>
        <a:p>
          <a:r>
            <a:rPr lang="fr-CA" sz="1200" dirty="0">
              <a:solidFill>
                <a:schemeClr val="tx1"/>
              </a:solidFill>
            </a:rPr>
            <a:t>Right use</a:t>
          </a:r>
          <a:endParaRPr lang="en-CA" sz="1200" dirty="0">
            <a:solidFill>
              <a:schemeClr val="tx1"/>
            </a:solidFill>
          </a:endParaRPr>
        </a:p>
      </dgm:t>
    </dgm:pt>
    <dgm:pt modelId="{B501358A-F956-491C-9950-6A4366F7FF74}" type="parTrans" cxnId="{D2B82CE6-CCEB-4888-B665-D8F29C65B9AE}">
      <dgm:prSet/>
      <dgm:spPr/>
      <dgm:t>
        <a:bodyPr/>
        <a:lstStyle/>
        <a:p>
          <a:endParaRPr lang="en-CA"/>
        </a:p>
      </dgm:t>
    </dgm:pt>
    <dgm:pt modelId="{2C2B1D5A-099E-4F9A-A62D-1C496B03AB2A}" type="sibTrans" cxnId="{D2B82CE6-CCEB-4888-B665-D8F29C65B9AE}">
      <dgm:prSet/>
      <dgm:spPr/>
      <dgm:t>
        <a:bodyPr/>
        <a:lstStyle/>
        <a:p>
          <a:endParaRPr lang="en-CA"/>
        </a:p>
      </dgm:t>
    </dgm:pt>
    <dgm:pt modelId="{3B28F4C6-C991-4B3F-A169-4122274836E1}">
      <dgm:prSet phldrT="[Text]" custT="1"/>
      <dgm:spPr>
        <a:solidFill>
          <a:schemeClr val="bg2">
            <a:lumMod val="60000"/>
            <a:lumOff val="40000"/>
          </a:schemeClr>
        </a:solidFill>
        <a:ln>
          <a:solidFill>
            <a:schemeClr val="bg2"/>
          </a:solidFill>
        </a:ln>
      </dgm:spPr>
      <dgm:t>
        <a:bodyPr/>
        <a:lstStyle/>
        <a:p>
          <a:r>
            <a:rPr lang="fr-CA" sz="1000" b="1" dirty="0" err="1">
              <a:solidFill>
                <a:srgbClr val="000000"/>
              </a:solidFill>
            </a:rPr>
            <a:t>Step</a:t>
          </a:r>
          <a:r>
            <a:rPr lang="fr-CA" sz="1000" b="1" dirty="0">
              <a:solidFill>
                <a:srgbClr val="000000"/>
              </a:solidFill>
            </a:rPr>
            <a:t> </a:t>
          </a:r>
          <a:r>
            <a:rPr lang="fr-CA" sz="1000" b="1" dirty="0" err="1">
              <a:solidFill>
                <a:srgbClr val="000000"/>
              </a:solidFill>
            </a:rPr>
            <a:t>Therapy</a:t>
          </a:r>
          <a:r>
            <a:rPr lang="fr-CA" sz="1000" b="1" dirty="0">
              <a:solidFill>
                <a:srgbClr val="000000"/>
              </a:solidFill>
            </a:rPr>
            <a:t> Program</a:t>
          </a:r>
          <a:endParaRPr lang="en-CA" sz="1000" b="1" dirty="0">
            <a:solidFill>
              <a:srgbClr val="000000"/>
            </a:solidFill>
          </a:endParaRPr>
        </a:p>
      </dgm:t>
    </dgm:pt>
    <dgm:pt modelId="{B7EBB2AE-17C6-45CD-90D1-794C30BB9855}" type="parTrans" cxnId="{164ABB58-A0C3-4737-8822-54EEC7A1835B}">
      <dgm:prSet/>
      <dgm:spPr/>
      <dgm:t>
        <a:bodyPr/>
        <a:lstStyle/>
        <a:p>
          <a:endParaRPr lang="en-CA"/>
        </a:p>
      </dgm:t>
    </dgm:pt>
    <dgm:pt modelId="{E08DCEB2-A4FF-4544-A82A-DE6B7DC77FDA}" type="sibTrans" cxnId="{164ABB58-A0C3-4737-8822-54EEC7A1835B}">
      <dgm:prSet/>
      <dgm:spPr/>
      <dgm:t>
        <a:bodyPr/>
        <a:lstStyle/>
        <a:p>
          <a:endParaRPr lang="en-CA"/>
        </a:p>
      </dgm:t>
    </dgm:pt>
    <dgm:pt modelId="{38478D9B-EB8A-49FE-882E-1C12BF199046}">
      <dgm:prSet phldrT="[Text]" custT="1"/>
      <dgm:spPr>
        <a:solidFill>
          <a:schemeClr val="bg2">
            <a:lumMod val="60000"/>
            <a:lumOff val="40000"/>
            <a:alpha val="90000"/>
          </a:schemeClr>
        </a:solidFill>
        <a:ln>
          <a:solidFill>
            <a:schemeClr val="bg2">
              <a:alpha val="90000"/>
            </a:schemeClr>
          </a:solidFill>
        </a:ln>
      </dgm:spPr>
      <dgm:t>
        <a:bodyPr/>
        <a:lstStyle/>
        <a:p>
          <a:r>
            <a:rPr lang="fr-CA" sz="1200" dirty="0" err="1">
              <a:solidFill>
                <a:schemeClr val="tx1"/>
              </a:solidFill>
            </a:rPr>
            <a:t>Seamless</a:t>
          </a:r>
          <a:r>
            <a:rPr lang="fr-CA" sz="1200" dirty="0">
              <a:solidFill>
                <a:schemeClr val="tx1"/>
              </a:solidFill>
            </a:rPr>
            <a:t> </a:t>
          </a:r>
          <a:r>
            <a:rPr lang="fr-CA" sz="1200" dirty="0" err="1">
              <a:solidFill>
                <a:schemeClr val="tx1"/>
              </a:solidFill>
            </a:rPr>
            <a:t>pharmacy</a:t>
          </a:r>
          <a:r>
            <a:rPr lang="fr-CA" sz="1200" dirty="0">
              <a:solidFill>
                <a:schemeClr val="tx1"/>
              </a:solidFill>
            </a:rPr>
            <a:t> </a:t>
          </a:r>
          <a:r>
            <a:rPr lang="fr-CA" sz="1200" dirty="0" err="1">
              <a:solidFill>
                <a:schemeClr val="tx1"/>
              </a:solidFill>
            </a:rPr>
            <a:t>experience</a:t>
          </a:r>
          <a:endParaRPr lang="en-CA" sz="1200" dirty="0">
            <a:solidFill>
              <a:schemeClr val="tx1"/>
            </a:solidFill>
          </a:endParaRPr>
        </a:p>
      </dgm:t>
    </dgm:pt>
    <dgm:pt modelId="{C3F97496-2FD2-4F6B-9E9E-6A3F77AF3750}" type="parTrans" cxnId="{1233A56E-4E04-46FB-8F3C-B414056F5F55}">
      <dgm:prSet/>
      <dgm:spPr/>
      <dgm:t>
        <a:bodyPr/>
        <a:lstStyle/>
        <a:p>
          <a:endParaRPr lang="en-CA"/>
        </a:p>
      </dgm:t>
    </dgm:pt>
    <dgm:pt modelId="{347D433E-882B-44B8-B47A-56B64C9D6620}" type="sibTrans" cxnId="{1233A56E-4E04-46FB-8F3C-B414056F5F55}">
      <dgm:prSet/>
      <dgm:spPr/>
      <dgm:t>
        <a:bodyPr/>
        <a:lstStyle/>
        <a:p>
          <a:endParaRPr lang="en-CA"/>
        </a:p>
      </dgm:t>
    </dgm:pt>
    <dgm:pt modelId="{BA49BFB8-6B5E-4A9D-8276-F4E698382BE4}">
      <dgm:prSet phldrT="[Text]" custT="1"/>
      <dgm:spPr>
        <a:solidFill>
          <a:schemeClr val="bg2">
            <a:lumMod val="60000"/>
            <a:lumOff val="40000"/>
            <a:alpha val="90000"/>
          </a:schemeClr>
        </a:solidFill>
        <a:ln>
          <a:solidFill>
            <a:schemeClr val="bg2">
              <a:alpha val="90000"/>
            </a:schemeClr>
          </a:solidFill>
        </a:ln>
      </dgm:spPr>
      <dgm:t>
        <a:bodyPr/>
        <a:lstStyle/>
        <a:p>
          <a:r>
            <a:rPr lang="fr-CA" sz="1200" dirty="0" err="1">
              <a:solidFill>
                <a:schemeClr val="tx1"/>
              </a:solidFill>
            </a:rPr>
            <a:t>Considers</a:t>
          </a:r>
          <a:r>
            <a:rPr lang="fr-CA" sz="1200" dirty="0">
              <a:solidFill>
                <a:schemeClr val="tx1"/>
              </a:solidFill>
            </a:rPr>
            <a:t> </a:t>
          </a:r>
          <a:r>
            <a:rPr lang="fr-CA" sz="1200" dirty="0" err="1">
              <a:solidFill>
                <a:schemeClr val="tx1"/>
              </a:solidFill>
            </a:rPr>
            <a:t>prior</a:t>
          </a:r>
          <a:r>
            <a:rPr lang="fr-CA" sz="1200" dirty="0">
              <a:solidFill>
                <a:schemeClr val="tx1"/>
              </a:solidFill>
            </a:rPr>
            <a:t> </a:t>
          </a:r>
          <a:r>
            <a:rPr lang="fr-CA" sz="1200" dirty="0" err="1">
              <a:solidFill>
                <a:schemeClr val="tx1"/>
              </a:solidFill>
            </a:rPr>
            <a:t>medication</a:t>
          </a:r>
          <a:endParaRPr lang="en-CA" sz="1200" dirty="0">
            <a:solidFill>
              <a:schemeClr val="tx1"/>
            </a:solidFill>
          </a:endParaRPr>
        </a:p>
      </dgm:t>
    </dgm:pt>
    <dgm:pt modelId="{E185601E-D66B-4BC0-B647-52FB94764C4D}" type="parTrans" cxnId="{D08393A9-8F36-486E-830E-CFC49231DFE1}">
      <dgm:prSet/>
      <dgm:spPr/>
      <dgm:t>
        <a:bodyPr/>
        <a:lstStyle/>
        <a:p>
          <a:endParaRPr lang="en-CA"/>
        </a:p>
      </dgm:t>
    </dgm:pt>
    <dgm:pt modelId="{9AFEBC2C-9465-4C6A-827E-A5281913F5D2}" type="sibTrans" cxnId="{D08393A9-8F36-486E-830E-CFC49231DFE1}">
      <dgm:prSet/>
      <dgm:spPr/>
      <dgm:t>
        <a:bodyPr/>
        <a:lstStyle/>
        <a:p>
          <a:endParaRPr lang="en-CA"/>
        </a:p>
      </dgm:t>
    </dgm:pt>
    <dgm:pt modelId="{70836F27-83FA-4D7E-88FB-8A5B1AFB09E4}">
      <dgm:prSet phldrT="[Text]" custT="1"/>
      <dgm:spPr>
        <a:solidFill>
          <a:schemeClr val="bg2">
            <a:lumMod val="60000"/>
            <a:lumOff val="40000"/>
          </a:schemeClr>
        </a:solidFill>
        <a:ln>
          <a:solidFill>
            <a:schemeClr val="bg2"/>
          </a:solidFill>
        </a:ln>
      </dgm:spPr>
      <dgm:t>
        <a:bodyPr/>
        <a:lstStyle/>
        <a:p>
          <a:r>
            <a:rPr lang="fr-CA" sz="1000" b="1" dirty="0" err="1">
              <a:solidFill>
                <a:schemeClr val="tx1"/>
              </a:solidFill>
            </a:rPr>
            <a:t>DrugWatch</a:t>
          </a:r>
          <a:r>
            <a:rPr lang="fr-CA" sz="1000" dirty="0">
              <a:solidFill>
                <a:schemeClr val="tx1"/>
              </a:solidFill>
            </a:rPr>
            <a:t> </a:t>
          </a:r>
          <a:r>
            <a:rPr lang="fr-CA" sz="1000" b="1" dirty="0">
              <a:solidFill>
                <a:srgbClr val="000000"/>
              </a:solidFill>
            </a:rPr>
            <a:t>Program</a:t>
          </a:r>
          <a:endParaRPr lang="en-CA" sz="1000" b="1" dirty="0">
            <a:solidFill>
              <a:srgbClr val="000000"/>
            </a:solidFill>
          </a:endParaRPr>
        </a:p>
      </dgm:t>
    </dgm:pt>
    <dgm:pt modelId="{F2813DCB-5BC7-4906-959A-3C659EC1F618}" type="parTrans" cxnId="{A2C0647B-23A2-42BF-8053-D4A08264D2AE}">
      <dgm:prSet/>
      <dgm:spPr/>
      <dgm:t>
        <a:bodyPr/>
        <a:lstStyle/>
        <a:p>
          <a:endParaRPr lang="en-CA"/>
        </a:p>
      </dgm:t>
    </dgm:pt>
    <dgm:pt modelId="{927C7C95-01F6-4459-A532-C426B3A3516F}" type="sibTrans" cxnId="{A2C0647B-23A2-42BF-8053-D4A08264D2AE}">
      <dgm:prSet/>
      <dgm:spPr/>
      <dgm:t>
        <a:bodyPr/>
        <a:lstStyle/>
        <a:p>
          <a:endParaRPr lang="en-CA"/>
        </a:p>
      </dgm:t>
    </dgm:pt>
    <dgm:pt modelId="{B3A98D83-130E-4B1A-BE92-5F3F9377799F}">
      <dgm:prSet phldrT="[Text]" custT="1"/>
      <dgm:spPr>
        <a:solidFill>
          <a:schemeClr val="bg2">
            <a:lumMod val="60000"/>
            <a:lumOff val="40000"/>
            <a:alpha val="90000"/>
          </a:schemeClr>
        </a:solidFill>
        <a:ln>
          <a:solidFill>
            <a:schemeClr val="bg2">
              <a:alpha val="90000"/>
            </a:schemeClr>
          </a:solidFill>
        </a:ln>
      </dgm:spPr>
      <dgm:t>
        <a:bodyPr/>
        <a:lstStyle/>
        <a:p>
          <a:r>
            <a:rPr lang="fr-CA" sz="1200" dirty="0">
              <a:solidFill>
                <a:schemeClr val="tx1"/>
              </a:solidFill>
            </a:rPr>
            <a:t>Monitors new </a:t>
          </a:r>
          <a:r>
            <a:rPr lang="fr-CA" sz="1200" dirty="0" err="1">
              <a:solidFill>
                <a:schemeClr val="tx1"/>
              </a:solidFill>
            </a:rPr>
            <a:t>medications</a:t>
          </a:r>
          <a:r>
            <a:rPr lang="fr-CA" sz="1200" dirty="0">
              <a:solidFill>
                <a:schemeClr val="tx1"/>
              </a:solidFill>
            </a:rPr>
            <a:t> on the </a:t>
          </a:r>
          <a:r>
            <a:rPr lang="fr-CA" sz="1200" dirty="0" err="1">
              <a:solidFill>
                <a:schemeClr val="tx1"/>
              </a:solidFill>
            </a:rPr>
            <a:t>market</a:t>
          </a:r>
          <a:endParaRPr lang="en-CA" sz="1200" dirty="0">
            <a:solidFill>
              <a:schemeClr val="tx1"/>
            </a:solidFill>
          </a:endParaRPr>
        </a:p>
      </dgm:t>
    </dgm:pt>
    <dgm:pt modelId="{821F03C0-9D53-410A-9E65-FC187B345C96}" type="parTrans" cxnId="{54D8DD63-C47F-49EF-9E75-D3AFEAC40FB5}">
      <dgm:prSet/>
      <dgm:spPr/>
      <dgm:t>
        <a:bodyPr/>
        <a:lstStyle/>
        <a:p>
          <a:endParaRPr lang="en-CA"/>
        </a:p>
      </dgm:t>
    </dgm:pt>
    <dgm:pt modelId="{7E86B6CE-80FA-4B2B-A3B0-DBD1F375C045}" type="sibTrans" cxnId="{54D8DD63-C47F-49EF-9E75-D3AFEAC40FB5}">
      <dgm:prSet/>
      <dgm:spPr/>
      <dgm:t>
        <a:bodyPr/>
        <a:lstStyle/>
        <a:p>
          <a:endParaRPr lang="en-CA"/>
        </a:p>
      </dgm:t>
    </dgm:pt>
    <dgm:pt modelId="{1B0C0B2D-5A21-4849-99EC-AE9A5009F57A}">
      <dgm:prSet phldrT="[Text]" custT="1"/>
      <dgm:spPr>
        <a:solidFill>
          <a:schemeClr val="bg2">
            <a:lumMod val="60000"/>
            <a:lumOff val="40000"/>
            <a:alpha val="90000"/>
          </a:schemeClr>
        </a:solidFill>
        <a:ln>
          <a:solidFill>
            <a:schemeClr val="bg2">
              <a:alpha val="90000"/>
            </a:schemeClr>
          </a:solidFill>
        </a:ln>
      </dgm:spPr>
      <dgm:t>
        <a:bodyPr/>
        <a:lstStyle/>
        <a:p>
          <a:r>
            <a:rPr lang="fr-CA" sz="1200" dirty="0">
              <a:solidFill>
                <a:schemeClr val="tx1"/>
              </a:solidFill>
            </a:rPr>
            <a:t>Right Drug</a:t>
          </a:r>
          <a:endParaRPr lang="en-CA" sz="1200" dirty="0">
            <a:solidFill>
              <a:schemeClr val="tx1"/>
            </a:solidFill>
          </a:endParaRPr>
        </a:p>
      </dgm:t>
    </dgm:pt>
    <dgm:pt modelId="{0E67D324-B5D4-42AF-BAF4-72E7389C950A}" type="parTrans" cxnId="{281ACEE3-6352-4005-A5E8-91BCD03BCCC1}">
      <dgm:prSet/>
      <dgm:spPr/>
      <dgm:t>
        <a:bodyPr/>
        <a:lstStyle/>
        <a:p>
          <a:endParaRPr lang="en-CA"/>
        </a:p>
      </dgm:t>
    </dgm:pt>
    <dgm:pt modelId="{4E330422-5AA0-4463-ADBD-E2A4AF957730}" type="sibTrans" cxnId="{281ACEE3-6352-4005-A5E8-91BCD03BCCC1}">
      <dgm:prSet/>
      <dgm:spPr/>
      <dgm:t>
        <a:bodyPr/>
        <a:lstStyle/>
        <a:p>
          <a:endParaRPr lang="en-CA"/>
        </a:p>
      </dgm:t>
    </dgm:pt>
    <dgm:pt modelId="{08D30ECC-8FD1-48CA-AF4A-D48162AB85BB}">
      <dgm:prSet phldrT="[Text]" custT="1"/>
      <dgm:spPr>
        <a:solidFill>
          <a:schemeClr val="bg2">
            <a:lumMod val="60000"/>
            <a:lumOff val="40000"/>
            <a:alpha val="90000"/>
          </a:schemeClr>
        </a:solidFill>
        <a:ln>
          <a:solidFill>
            <a:schemeClr val="bg2">
              <a:alpha val="90000"/>
            </a:schemeClr>
          </a:solidFill>
        </a:ln>
      </dgm:spPr>
      <dgm:t>
        <a:bodyPr/>
        <a:lstStyle/>
        <a:p>
          <a:r>
            <a:rPr lang="fr-CA" sz="1200" dirty="0">
              <a:solidFill>
                <a:schemeClr val="tx1"/>
              </a:solidFill>
            </a:rPr>
            <a:t>Right Time</a:t>
          </a:r>
          <a:endParaRPr lang="en-CA" sz="1200" dirty="0">
            <a:solidFill>
              <a:schemeClr val="tx1"/>
            </a:solidFill>
          </a:endParaRPr>
        </a:p>
      </dgm:t>
    </dgm:pt>
    <dgm:pt modelId="{F01E2A6D-A2D2-4ADB-B882-1890CEEDFA60}" type="parTrans" cxnId="{609AF04F-6E3A-4358-9FF4-F5BA4BE5788B}">
      <dgm:prSet/>
      <dgm:spPr/>
      <dgm:t>
        <a:bodyPr/>
        <a:lstStyle/>
        <a:p>
          <a:endParaRPr lang="en-CA"/>
        </a:p>
      </dgm:t>
    </dgm:pt>
    <dgm:pt modelId="{5F1A2281-3306-4028-B326-0A05FB22F98B}" type="sibTrans" cxnId="{609AF04F-6E3A-4358-9FF4-F5BA4BE5788B}">
      <dgm:prSet/>
      <dgm:spPr/>
      <dgm:t>
        <a:bodyPr/>
        <a:lstStyle/>
        <a:p>
          <a:endParaRPr lang="en-CA"/>
        </a:p>
      </dgm:t>
    </dgm:pt>
    <dgm:pt modelId="{C39F07E7-F5B2-4055-BD1F-3A517645EB91}">
      <dgm:prSet custT="1"/>
      <dgm:spPr>
        <a:solidFill>
          <a:schemeClr val="bg2">
            <a:lumMod val="60000"/>
            <a:lumOff val="40000"/>
          </a:schemeClr>
        </a:solidFill>
        <a:ln>
          <a:solidFill>
            <a:schemeClr val="bg2"/>
          </a:solidFill>
        </a:ln>
      </dgm:spPr>
      <dgm:t>
        <a:bodyPr/>
        <a:lstStyle/>
        <a:p>
          <a:r>
            <a:rPr lang="fr-CA" sz="1000" b="1" dirty="0">
              <a:solidFill>
                <a:schemeClr val="tx1"/>
              </a:solidFill>
            </a:rPr>
            <a:t>Specialty Drug Care </a:t>
          </a:r>
          <a:r>
            <a:rPr lang="fr-CA" sz="1000" b="1" dirty="0">
              <a:solidFill>
                <a:srgbClr val="000000"/>
              </a:solidFill>
            </a:rPr>
            <a:t>Program</a:t>
          </a:r>
          <a:endParaRPr lang="en-CA" sz="1000" b="1" dirty="0">
            <a:solidFill>
              <a:srgbClr val="000000"/>
            </a:solidFill>
          </a:endParaRPr>
        </a:p>
      </dgm:t>
    </dgm:pt>
    <dgm:pt modelId="{631C3A82-8B70-4CA6-9E65-F17831673AF6}" type="parTrans" cxnId="{A6380836-DB1F-4164-8FAC-146C4D9828B6}">
      <dgm:prSet/>
      <dgm:spPr/>
      <dgm:t>
        <a:bodyPr/>
        <a:lstStyle/>
        <a:p>
          <a:endParaRPr lang="en-CA"/>
        </a:p>
      </dgm:t>
    </dgm:pt>
    <dgm:pt modelId="{737AF271-2E62-4A72-A6AB-E231B019C647}" type="sibTrans" cxnId="{A6380836-DB1F-4164-8FAC-146C4D9828B6}">
      <dgm:prSet/>
      <dgm:spPr/>
      <dgm:t>
        <a:bodyPr/>
        <a:lstStyle/>
        <a:p>
          <a:endParaRPr lang="en-CA"/>
        </a:p>
      </dgm:t>
    </dgm:pt>
    <dgm:pt modelId="{3426EFD2-D27D-4D8F-9ED4-7912726EB557}">
      <dgm:prSet custT="1"/>
      <dgm:spPr>
        <a:solidFill>
          <a:schemeClr val="bg2">
            <a:lumMod val="60000"/>
            <a:lumOff val="40000"/>
            <a:alpha val="90000"/>
          </a:schemeClr>
        </a:solidFill>
        <a:ln>
          <a:solidFill>
            <a:schemeClr val="bg2">
              <a:alpha val="90000"/>
            </a:schemeClr>
          </a:solidFill>
        </a:ln>
      </dgm:spPr>
      <dgm:t>
        <a:bodyPr/>
        <a:lstStyle/>
        <a:p>
          <a:r>
            <a:rPr lang="fr-CA" sz="1200" dirty="0">
              <a:solidFill>
                <a:schemeClr val="tx1"/>
              </a:solidFill>
            </a:rPr>
            <a:t>Voluntary program supporting employees </a:t>
          </a:r>
          <a:r>
            <a:rPr lang="fr-CA" sz="1200" dirty="0" err="1">
              <a:solidFill>
                <a:schemeClr val="tx1"/>
              </a:solidFill>
            </a:rPr>
            <a:t>with</a:t>
          </a:r>
          <a:r>
            <a:rPr lang="fr-CA" sz="1200" dirty="0">
              <a:solidFill>
                <a:schemeClr val="tx1"/>
              </a:solidFill>
            </a:rPr>
            <a:t> </a:t>
          </a:r>
          <a:r>
            <a:rPr lang="fr-CA" sz="1200" dirty="0" err="1">
              <a:solidFill>
                <a:schemeClr val="tx1"/>
              </a:solidFill>
            </a:rPr>
            <a:t>chronic</a:t>
          </a:r>
          <a:r>
            <a:rPr lang="fr-CA" sz="1200" dirty="0">
              <a:solidFill>
                <a:schemeClr val="tx1"/>
              </a:solidFill>
            </a:rPr>
            <a:t> illness</a:t>
          </a:r>
          <a:endParaRPr lang="en-CA" sz="1200" dirty="0">
            <a:solidFill>
              <a:schemeClr val="tx1"/>
            </a:solidFill>
          </a:endParaRPr>
        </a:p>
      </dgm:t>
    </dgm:pt>
    <dgm:pt modelId="{590A5CF5-7F18-4C44-80DF-E058AFA470C9}" type="parTrans" cxnId="{C5A0CA47-89C1-402C-9D56-7947CD955971}">
      <dgm:prSet/>
      <dgm:spPr/>
      <dgm:t>
        <a:bodyPr/>
        <a:lstStyle/>
        <a:p>
          <a:endParaRPr lang="en-CA"/>
        </a:p>
      </dgm:t>
    </dgm:pt>
    <dgm:pt modelId="{9A5ABFD9-1852-4EC7-AFF1-4AC4A592EBB9}" type="sibTrans" cxnId="{C5A0CA47-89C1-402C-9D56-7947CD955971}">
      <dgm:prSet/>
      <dgm:spPr/>
      <dgm:t>
        <a:bodyPr/>
        <a:lstStyle/>
        <a:p>
          <a:endParaRPr lang="en-CA"/>
        </a:p>
      </dgm:t>
    </dgm:pt>
    <dgm:pt modelId="{57EA8726-9AC8-4DA1-BB84-7A6FFF6B610D}">
      <dgm:prSet phldrT="[Text]" custT="1"/>
      <dgm:spPr>
        <a:solidFill>
          <a:schemeClr val="bg2">
            <a:lumMod val="60000"/>
            <a:lumOff val="40000"/>
          </a:schemeClr>
        </a:solidFill>
        <a:ln>
          <a:solidFill>
            <a:srgbClr val="B1A185"/>
          </a:solidFill>
        </a:ln>
      </dgm:spPr>
      <dgm:t>
        <a:bodyPr/>
        <a:lstStyle/>
        <a:p>
          <a:r>
            <a:rPr lang="fr-CA" sz="1000" b="1" dirty="0">
              <a:solidFill>
                <a:srgbClr val="000000"/>
              </a:solidFill>
            </a:rPr>
            <a:t>Prior </a:t>
          </a:r>
          <a:r>
            <a:rPr lang="fr-CA" sz="1000" b="1" dirty="0" err="1">
              <a:solidFill>
                <a:srgbClr val="000000"/>
              </a:solidFill>
            </a:rPr>
            <a:t>Authorization</a:t>
          </a:r>
          <a:r>
            <a:rPr lang="fr-CA" sz="1000" b="1" dirty="0">
              <a:solidFill>
                <a:srgbClr val="000000"/>
              </a:solidFill>
            </a:rPr>
            <a:t> Program</a:t>
          </a:r>
          <a:endParaRPr lang="en-CA" sz="1000" b="1" dirty="0">
            <a:solidFill>
              <a:srgbClr val="000000"/>
            </a:solidFill>
          </a:endParaRPr>
        </a:p>
      </dgm:t>
    </dgm:pt>
    <dgm:pt modelId="{7E15956D-F8F6-453B-823D-6D0623A1C202}" type="sibTrans" cxnId="{344E1DDC-BBF8-4A4E-961C-FD9AB78B479A}">
      <dgm:prSet/>
      <dgm:spPr/>
      <dgm:t>
        <a:bodyPr/>
        <a:lstStyle/>
        <a:p>
          <a:endParaRPr lang="en-CA"/>
        </a:p>
      </dgm:t>
    </dgm:pt>
    <dgm:pt modelId="{E96F4B23-1465-435B-B44C-D19D636B553F}" type="parTrans" cxnId="{344E1DDC-BBF8-4A4E-961C-FD9AB78B479A}">
      <dgm:prSet/>
      <dgm:spPr/>
      <dgm:t>
        <a:bodyPr/>
        <a:lstStyle/>
        <a:p>
          <a:endParaRPr lang="en-CA"/>
        </a:p>
      </dgm:t>
    </dgm:pt>
    <dgm:pt modelId="{C522E202-5FFB-40E2-9B03-8B7E1FB56E7C}" type="pres">
      <dgm:prSet presAssocID="{A92F651E-B08F-40E9-83B1-7C74B74DDB4A}" presName="Name0" presStyleCnt="0">
        <dgm:presLayoutVars>
          <dgm:dir/>
          <dgm:animLvl val="lvl"/>
          <dgm:resizeHandles val="exact"/>
        </dgm:presLayoutVars>
      </dgm:prSet>
      <dgm:spPr/>
    </dgm:pt>
    <dgm:pt modelId="{406F623E-E341-405B-B2FC-216D6C33A093}" type="pres">
      <dgm:prSet presAssocID="{57EA8726-9AC8-4DA1-BB84-7A6FFF6B610D}" presName="composite" presStyleCnt="0"/>
      <dgm:spPr/>
    </dgm:pt>
    <dgm:pt modelId="{59C940A9-5261-496F-B4F0-850880B4A45D}" type="pres">
      <dgm:prSet presAssocID="{57EA8726-9AC8-4DA1-BB84-7A6FFF6B610D}" presName="parTx" presStyleLbl="alignNode1" presStyleIdx="0" presStyleCnt="4">
        <dgm:presLayoutVars>
          <dgm:chMax val="0"/>
          <dgm:chPref val="0"/>
          <dgm:bulletEnabled val="1"/>
        </dgm:presLayoutVars>
      </dgm:prSet>
      <dgm:spPr/>
    </dgm:pt>
    <dgm:pt modelId="{70C8ED01-2BD7-4710-9025-28D46D231A51}" type="pres">
      <dgm:prSet presAssocID="{57EA8726-9AC8-4DA1-BB84-7A6FFF6B610D}" presName="desTx" presStyleLbl="alignAccFollowNode1" presStyleIdx="0" presStyleCnt="4">
        <dgm:presLayoutVars>
          <dgm:bulletEnabled val="1"/>
        </dgm:presLayoutVars>
      </dgm:prSet>
      <dgm:spPr/>
    </dgm:pt>
    <dgm:pt modelId="{BD320B0C-69FB-4217-B9C1-3459C89BF496}" type="pres">
      <dgm:prSet presAssocID="{7E15956D-F8F6-453B-823D-6D0623A1C202}" presName="space" presStyleCnt="0"/>
      <dgm:spPr/>
    </dgm:pt>
    <dgm:pt modelId="{926A17A5-BF91-48FB-B695-C6F4C69DA489}" type="pres">
      <dgm:prSet presAssocID="{3B28F4C6-C991-4B3F-A169-4122274836E1}" presName="composite" presStyleCnt="0"/>
      <dgm:spPr/>
    </dgm:pt>
    <dgm:pt modelId="{8EA9CA06-70A6-4155-A12D-63E2129067BA}" type="pres">
      <dgm:prSet presAssocID="{3B28F4C6-C991-4B3F-A169-4122274836E1}" presName="parTx" presStyleLbl="alignNode1" presStyleIdx="1" presStyleCnt="4">
        <dgm:presLayoutVars>
          <dgm:chMax val="0"/>
          <dgm:chPref val="0"/>
          <dgm:bulletEnabled val="1"/>
        </dgm:presLayoutVars>
      </dgm:prSet>
      <dgm:spPr/>
    </dgm:pt>
    <dgm:pt modelId="{AE34A7BA-B97C-4CFD-A133-51E67FF8CFA3}" type="pres">
      <dgm:prSet presAssocID="{3B28F4C6-C991-4B3F-A169-4122274836E1}" presName="desTx" presStyleLbl="alignAccFollowNode1" presStyleIdx="1" presStyleCnt="4">
        <dgm:presLayoutVars>
          <dgm:bulletEnabled val="1"/>
        </dgm:presLayoutVars>
      </dgm:prSet>
      <dgm:spPr/>
    </dgm:pt>
    <dgm:pt modelId="{91B0BC65-6F45-4E86-BF48-55B55FFEA758}" type="pres">
      <dgm:prSet presAssocID="{E08DCEB2-A4FF-4544-A82A-DE6B7DC77FDA}" presName="space" presStyleCnt="0"/>
      <dgm:spPr/>
    </dgm:pt>
    <dgm:pt modelId="{F4FF28AE-1CBD-4447-AD65-A773C1C9BBC1}" type="pres">
      <dgm:prSet presAssocID="{70836F27-83FA-4D7E-88FB-8A5B1AFB09E4}" presName="composite" presStyleCnt="0"/>
      <dgm:spPr/>
    </dgm:pt>
    <dgm:pt modelId="{97E2C07D-A467-46A0-9CA5-7D991CF92A19}" type="pres">
      <dgm:prSet presAssocID="{70836F27-83FA-4D7E-88FB-8A5B1AFB09E4}" presName="parTx" presStyleLbl="alignNode1" presStyleIdx="2" presStyleCnt="4" custLinFactNeighborY="-1119">
        <dgm:presLayoutVars>
          <dgm:chMax val="0"/>
          <dgm:chPref val="0"/>
          <dgm:bulletEnabled val="1"/>
        </dgm:presLayoutVars>
      </dgm:prSet>
      <dgm:spPr/>
    </dgm:pt>
    <dgm:pt modelId="{2538D2FA-2EB4-4436-82A4-02B60D3DC558}" type="pres">
      <dgm:prSet presAssocID="{70836F27-83FA-4D7E-88FB-8A5B1AFB09E4}" presName="desTx" presStyleLbl="alignAccFollowNode1" presStyleIdx="2" presStyleCnt="4" custLinFactNeighborY="502">
        <dgm:presLayoutVars>
          <dgm:bulletEnabled val="1"/>
        </dgm:presLayoutVars>
      </dgm:prSet>
      <dgm:spPr/>
    </dgm:pt>
    <dgm:pt modelId="{AA5ABB31-EC5C-4E84-BA3F-725249906916}" type="pres">
      <dgm:prSet presAssocID="{927C7C95-01F6-4459-A532-C426B3A3516F}" presName="space" presStyleCnt="0"/>
      <dgm:spPr/>
    </dgm:pt>
    <dgm:pt modelId="{DAE17496-E5BC-4947-B819-9F6DCAB2D88D}" type="pres">
      <dgm:prSet presAssocID="{C39F07E7-F5B2-4055-BD1F-3A517645EB91}" presName="composite" presStyleCnt="0"/>
      <dgm:spPr/>
    </dgm:pt>
    <dgm:pt modelId="{BA9D5C9D-9CA9-4E66-A3F9-A0CECD584B3D}" type="pres">
      <dgm:prSet presAssocID="{C39F07E7-F5B2-4055-BD1F-3A517645EB91}" presName="parTx" presStyleLbl="alignNode1" presStyleIdx="3" presStyleCnt="4">
        <dgm:presLayoutVars>
          <dgm:chMax val="0"/>
          <dgm:chPref val="0"/>
          <dgm:bulletEnabled val="1"/>
        </dgm:presLayoutVars>
      </dgm:prSet>
      <dgm:spPr/>
    </dgm:pt>
    <dgm:pt modelId="{C4B00DB8-6C3D-460F-86B8-308CA8595C65}" type="pres">
      <dgm:prSet presAssocID="{C39F07E7-F5B2-4055-BD1F-3A517645EB91}" presName="desTx" presStyleLbl="alignAccFollowNode1" presStyleIdx="3" presStyleCnt="4">
        <dgm:presLayoutVars>
          <dgm:bulletEnabled val="1"/>
        </dgm:presLayoutVars>
      </dgm:prSet>
      <dgm:spPr/>
    </dgm:pt>
  </dgm:ptLst>
  <dgm:cxnLst>
    <dgm:cxn modelId="{4F14BE1A-69FC-40DC-8F3F-3D20C6FC670C}" type="presOf" srcId="{B3A98D83-130E-4B1A-BE92-5F3F9377799F}" destId="{2538D2FA-2EB4-4436-82A4-02B60D3DC558}" srcOrd="0" destOrd="0" presId="urn:microsoft.com/office/officeart/2005/8/layout/hList1"/>
    <dgm:cxn modelId="{A6380836-DB1F-4164-8FAC-146C4D9828B6}" srcId="{A92F651E-B08F-40E9-83B1-7C74B74DDB4A}" destId="{C39F07E7-F5B2-4055-BD1F-3A517645EB91}" srcOrd="3" destOrd="0" parTransId="{631C3A82-8B70-4CA6-9E65-F17831673AF6}" sibTransId="{737AF271-2E62-4A72-A6AB-E231B019C647}"/>
    <dgm:cxn modelId="{54D8DD63-C47F-49EF-9E75-D3AFEAC40FB5}" srcId="{70836F27-83FA-4D7E-88FB-8A5B1AFB09E4}" destId="{B3A98D83-130E-4B1A-BE92-5F3F9377799F}" srcOrd="0" destOrd="0" parTransId="{821F03C0-9D53-410A-9E65-FC187B345C96}" sibTransId="{7E86B6CE-80FA-4B2B-A3B0-DBD1F375C045}"/>
    <dgm:cxn modelId="{CC4B7865-D23D-4EE2-8B6D-8EB414F7C6E8}" type="presOf" srcId="{A92F651E-B08F-40E9-83B1-7C74B74DDB4A}" destId="{C522E202-5FFB-40E2-9B03-8B7E1FB56E7C}" srcOrd="0" destOrd="0" presId="urn:microsoft.com/office/officeart/2005/8/layout/hList1"/>
    <dgm:cxn modelId="{C5A0CA47-89C1-402C-9D56-7947CD955971}" srcId="{C39F07E7-F5B2-4055-BD1F-3A517645EB91}" destId="{3426EFD2-D27D-4D8F-9ED4-7912726EB557}" srcOrd="0" destOrd="0" parTransId="{590A5CF5-7F18-4C44-80DF-E058AFA470C9}" sibTransId="{9A5ABFD9-1852-4EC7-AFF1-4AC4A592EBB9}"/>
    <dgm:cxn modelId="{1233A56E-4E04-46FB-8F3C-B414056F5F55}" srcId="{3B28F4C6-C991-4B3F-A169-4122274836E1}" destId="{38478D9B-EB8A-49FE-882E-1C12BF199046}" srcOrd="0" destOrd="0" parTransId="{C3F97496-2FD2-4F6B-9E9E-6A3F77AF3750}" sibTransId="{347D433E-882B-44B8-B47A-56B64C9D6620}"/>
    <dgm:cxn modelId="{609AF04F-6E3A-4358-9FF4-F5BA4BE5788B}" srcId="{57EA8726-9AC8-4DA1-BB84-7A6FFF6B610D}" destId="{08D30ECC-8FD1-48CA-AF4A-D48162AB85BB}" srcOrd="2" destOrd="0" parTransId="{F01E2A6D-A2D2-4ADB-B882-1890CEEDFA60}" sibTransId="{5F1A2281-3306-4028-B326-0A05FB22F98B}"/>
    <dgm:cxn modelId="{164ABB58-A0C3-4737-8822-54EEC7A1835B}" srcId="{A92F651E-B08F-40E9-83B1-7C74B74DDB4A}" destId="{3B28F4C6-C991-4B3F-A169-4122274836E1}" srcOrd="1" destOrd="0" parTransId="{B7EBB2AE-17C6-45CD-90D1-794C30BB9855}" sibTransId="{E08DCEB2-A4FF-4544-A82A-DE6B7DC77FDA}"/>
    <dgm:cxn modelId="{A2C0647B-23A2-42BF-8053-D4A08264D2AE}" srcId="{A92F651E-B08F-40E9-83B1-7C74B74DDB4A}" destId="{70836F27-83FA-4D7E-88FB-8A5B1AFB09E4}" srcOrd="2" destOrd="0" parTransId="{F2813DCB-5BC7-4906-959A-3C659EC1F618}" sibTransId="{927C7C95-01F6-4459-A532-C426B3A3516F}"/>
    <dgm:cxn modelId="{F2E83B80-9A8D-4A46-9CD2-A298257F98A5}" type="presOf" srcId="{08D30ECC-8FD1-48CA-AF4A-D48162AB85BB}" destId="{70C8ED01-2BD7-4710-9025-28D46D231A51}" srcOrd="0" destOrd="2" presId="urn:microsoft.com/office/officeart/2005/8/layout/hList1"/>
    <dgm:cxn modelId="{9FA5A687-C9F8-4BF5-BE5B-B46885490276}" type="presOf" srcId="{31E8E32E-81B5-4B04-AAA5-AEA8CDDD55C5}" destId="{70C8ED01-2BD7-4710-9025-28D46D231A51}" srcOrd="0" destOrd="0" presId="urn:microsoft.com/office/officeart/2005/8/layout/hList1"/>
    <dgm:cxn modelId="{985FD787-33C8-4A41-8386-1E6242143049}" type="presOf" srcId="{3B28F4C6-C991-4B3F-A169-4122274836E1}" destId="{8EA9CA06-70A6-4155-A12D-63E2129067BA}" srcOrd="0" destOrd="0" presId="urn:microsoft.com/office/officeart/2005/8/layout/hList1"/>
    <dgm:cxn modelId="{CA4AADA7-2B13-422F-A2E4-AD7F9F4FDBBE}" type="presOf" srcId="{57EA8726-9AC8-4DA1-BB84-7A6FFF6B610D}" destId="{59C940A9-5261-496F-B4F0-850880B4A45D}" srcOrd="0" destOrd="0" presId="urn:microsoft.com/office/officeart/2005/8/layout/hList1"/>
    <dgm:cxn modelId="{D08393A9-8F36-486E-830E-CFC49231DFE1}" srcId="{3B28F4C6-C991-4B3F-A169-4122274836E1}" destId="{BA49BFB8-6B5E-4A9D-8276-F4E698382BE4}" srcOrd="1" destOrd="0" parTransId="{E185601E-D66B-4BC0-B647-52FB94764C4D}" sibTransId="{9AFEBC2C-9465-4C6A-827E-A5281913F5D2}"/>
    <dgm:cxn modelId="{CEE6DFBD-4CFD-4B96-8069-9823FE2A742D}" type="presOf" srcId="{3426EFD2-D27D-4D8F-9ED4-7912726EB557}" destId="{C4B00DB8-6C3D-460F-86B8-308CA8595C65}" srcOrd="0" destOrd="0" presId="urn:microsoft.com/office/officeart/2005/8/layout/hList1"/>
    <dgm:cxn modelId="{6E0754C8-19B5-4869-9AEF-077B4B4CEAE4}" type="presOf" srcId="{1B0C0B2D-5A21-4849-99EC-AE9A5009F57A}" destId="{70C8ED01-2BD7-4710-9025-28D46D231A51}" srcOrd="0" destOrd="1" presId="urn:microsoft.com/office/officeart/2005/8/layout/hList1"/>
    <dgm:cxn modelId="{344E1DDC-BBF8-4A4E-961C-FD9AB78B479A}" srcId="{A92F651E-B08F-40E9-83B1-7C74B74DDB4A}" destId="{57EA8726-9AC8-4DA1-BB84-7A6FFF6B610D}" srcOrd="0" destOrd="0" parTransId="{E96F4B23-1465-435B-B44C-D19D636B553F}" sibTransId="{7E15956D-F8F6-453B-823D-6D0623A1C202}"/>
    <dgm:cxn modelId="{281ACEE3-6352-4005-A5E8-91BCD03BCCC1}" srcId="{57EA8726-9AC8-4DA1-BB84-7A6FFF6B610D}" destId="{1B0C0B2D-5A21-4849-99EC-AE9A5009F57A}" srcOrd="1" destOrd="0" parTransId="{0E67D324-B5D4-42AF-BAF4-72E7389C950A}" sibTransId="{4E330422-5AA0-4463-ADBD-E2A4AF957730}"/>
    <dgm:cxn modelId="{D2B82CE6-CCEB-4888-B665-D8F29C65B9AE}" srcId="{57EA8726-9AC8-4DA1-BB84-7A6FFF6B610D}" destId="{31E8E32E-81B5-4B04-AAA5-AEA8CDDD55C5}" srcOrd="0" destOrd="0" parTransId="{B501358A-F956-491C-9950-6A4366F7FF74}" sibTransId="{2C2B1D5A-099E-4F9A-A62D-1C496B03AB2A}"/>
    <dgm:cxn modelId="{625FD7E7-A9FB-4381-AB75-30779D33E21A}" type="presOf" srcId="{70836F27-83FA-4D7E-88FB-8A5B1AFB09E4}" destId="{97E2C07D-A467-46A0-9CA5-7D991CF92A19}" srcOrd="0" destOrd="0" presId="urn:microsoft.com/office/officeart/2005/8/layout/hList1"/>
    <dgm:cxn modelId="{8A666CE9-FC1C-42F6-8276-189B09559768}" type="presOf" srcId="{38478D9B-EB8A-49FE-882E-1C12BF199046}" destId="{AE34A7BA-B97C-4CFD-A133-51E67FF8CFA3}" srcOrd="0" destOrd="0" presId="urn:microsoft.com/office/officeart/2005/8/layout/hList1"/>
    <dgm:cxn modelId="{B3A815F2-6B9F-424D-83B0-F2258E2F5139}" type="presOf" srcId="{C39F07E7-F5B2-4055-BD1F-3A517645EB91}" destId="{BA9D5C9D-9CA9-4E66-A3F9-A0CECD584B3D}" srcOrd="0" destOrd="0" presId="urn:microsoft.com/office/officeart/2005/8/layout/hList1"/>
    <dgm:cxn modelId="{074665F7-A989-4CEB-AD21-F293E6B5B08A}" type="presOf" srcId="{BA49BFB8-6B5E-4A9D-8276-F4E698382BE4}" destId="{AE34A7BA-B97C-4CFD-A133-51E67FF8CFA3}" srcOrd="0" destOrd="1" presId="urn:microsoft.com/office/officeart/2005/8/layout/hList1"/>
    <dgm:cxn modelId="{CF3A4886-9848-49FD-8205-61D9DA01CBB4}" type="presParOf" srcId="{C522E202-5FFB-40E2-9B03-8B7E1FB56E7C}" destId="{406F623E-E341-405B-B2FC-216D6C33A093}" srcOrd="0" destOrd="0" presId="urn:microsoft.com/office/officeart/2005/8/layout/hList1"/>
    <dgm:cxn modelId="{CAC56DFC-26D7-4AF7-92BB-16EECF9876D0}" type="presParOf" srcId="{406F623E-E341-405B-B2FC-216D6C33A093}" destId="{59C940A9-5261-496F-B4F0-850880B4A45D}" srcOrd="0" destOrd="0" presId="urn:microsoft.com/office/officeart/2005/8/layout/hList1"/>
    <dgm:cxn modelId="{D31CD648-2157-4C4E-8463-BFBEA4B3B7AF}" type="presParOf" srcId="{406F623E-E341-405B-B2FC-216D6C33A093}" destId="{70C8ED01-2BD7-4710-9025-28D46D231A51}" srcOrd="1" destOrd="0" presId="urn:microsoft.com/office/officeart/2005/8/layout/hList1"/>
    <dgm:cxn modelId="{EF2CFE61-322B-4038-9EF8-1ED962D31F2A}" type="presParOf" srcId="{C522E202-5FFB-40E2-9B03-8B7E1FB56E7C}" destId="{BD320B0C-69FB-4217-B9C1-3459C89BF496}" srcOrd="1" destOrd="0" presId="urn:microsoft.com/office/officeart/2005/8/layout/hList1"/>
    <dgm:cxn modelId="{7EA6C62B-8895-4536-B7E1-0A57EC9B2EEC}" type="presParOf" srcId="{C522E202-5FFB-40E2-9B03-8B7E1FB56E7C}" destId="{926A17A5-BF91-48FB-B695-C6F4C69DA489}" srcOrd="2" destOrd="0" presId="urn:microsoft.com/office/officeart/2005/8/layout/hList1"/>
    <dgm:cxn modelId="{FF332886-74ED-455B-BAC2-20A5EE507BE4}" type="presParOf" srcId="{926A17A5-BF91-48FB-B695-C6F4C69DA489}" destId="{8EA9CA06-70A6-4155-A12D-63E2129067BA}" srcOrd="0" destOrd="0" presId="urn:microsoft.com/office/officeart/2005/8/layout/hList1"/>
    <dgm:cxn modelId="{5EF512C6-EB3C-4EEC-BDC0-F99EA9414F4F}" type="presParOf" srcId="{926A17A5-BF91-48FB-B695-C6F4C69DA489}" destId="{AE34A7BA-B97C-4CFD-A133-51E67FF8CFA3}" srcOrd="1" destOrd="0" presId="urn:microsoft.com/office/officeart/2005/8/layout/hList1"/>
    <dgm:cxn modelId="{86C95276-C27E-433F-B197-5C3013F17159}" type="presParOf" srcId="{C522E202-5FFB-40E2-9B03-8B7E1FB56E7C}" destId="{91B0BC65-6F45-4E86-BF48-55B55FFEA758}" srcOrd="3" destOrd="0" presId="urn:microsoft.com/office/officeart/2005/8/layout/hList1"/>
    <dgm:cxn modelId="{6D1F7AB0-1F90-48B2-A153-C84037F6714A}" type="presParOf" srcId="{C522E202-5FFB-40E2-9B03-8B7E1FB56E7C}" destId="{F4FF28AE-1CBD-4447-AD65-A773C1C9BBC1}" srcOrd="4" destOrd="0" presId="urn:microsoft.com/office/officeart/2005/8/layout/hList1"/>
    <dgm:cxn modelId="{92C3FF62-1310-4409-A706-309C5FA605FC}" type="presParOf" srcId="{F4FF28AE-1CBD-4447-AD65-A773C1C9BBC1}" destId="{97E2C07D-A467-46A0-9CA5-7D991CF92A19}" srcOrd="0" destOrd="0" presId="urn:microsoft.com/office/officeart/2005/8/layout/hList1"/>
    <dgm:cxn modelId="{4EA0C410-0A83-4A21-8D9A-2EA454776C6F}" type="presParOf" srcId="{F4FF28AE-1CBD-4447-AD65-A773C1C9BBC1}" destId="{2538D2FA-2EB4-4436-82A4-02B60D3DC558}" srcOrd="1" destOrd="0" presId="urn:microsoft.com/office/officeart/2005/8/layout/hList1"/>
    <dgm:cxn modelId="{6D0E9773-BBCF-4E54-B3F5-A2610C3C3470}" type="presParOf" srcId="{C522E202-5FFB-40E2-9B03-8B7E1FB56E7C}" destId="{AA5ABB31-EC5C-4E84-BA3F-725249906916}" srcOrd="5" destOrd="0" presId="urn:microsoft.com/office/officeart/2005/8/layout/hList1"/>
    <dgm:cxn modelId="{1F6AC9A9-3750-4D0B-A0CF-9E26A01DCDAE}" type="presParOf" srcId="{C522E202-5FFB-40E2-9B03-8B7E1FB56E7C}" destId="{DAE17496-E5BC-4947-B819-9F6DCAB2D88D}" srcOrd="6" destOrd="0" presId="urn:microsoft.com/office/officeart/2005/8/layout/hList1"/>
    <dgm:cxn modelId="{B15332CA-BB70-4127-90FF-E05AA43031E0}" type="presParOf" srcId="{DAE17496-E5BC-4947-B819-9F6DCAB2D88D}" destId="{BA9D5C9D-9CA9-4E66-A3F9-A0CECD584B3D}" srcOrd="0" destOrd="0" presId="urn:microsoft.com/office/officeart/2005/8/layout/hList1"/>
    <dgm:cxn modelId="{3BC95CC6-AF22-4523-BA99-EAF1C9EA5F80}" type="presParOf" srcId="{DAE17496-E5BC-4947-B819-9F6DCAB2D88D}" destId="{C4B00DB8-6C3D-460F-86B8-308CA8595C6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940A9-5261-496F-B4F0-850880B4A45D}">
      <dsp:nvSpPr>
        <dsp:cNvPr id="0" name=""/>
        <dsp:cNvSpPr/>
      </dsp:nvSpPr>
      <dsp:spPr>
        <a:xfrm>
          <a:off x="3065" y="24039"/>
          <a:ext cx="1843128" cy="691200"/>
        </a:xfrm>
        <a:prstGeom prst="rect">
          <a:avLst/>
        </a:prstGeom>
        <a:solidFill>
          <a:schemeClr val="bg2">
            <a:lumMod val="60000"/>
            <a:lumOff val="40000"/>
          </a:schemeClr>
        </a:solidFill>
        <a:ln w="12700" cap="flat" cmpd="sng" algn="ctr">
          <a:solidFill>
            <a:srgbClr val="B1A18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CA" sz="1000" b="1" kern="1200" dirty="0">
              <a:solidFill>
                <a:srgbClr val="000000"/>
              </a:solidFill>
            </a:rPr>
            <a:t>Prior </a:t>
          </a:r>
          <a:r>
            <a:rPr lang="fr-CA" sz="1000" b="1" kern="1200" dirty="0" err="1">
              <a:solidFill>
                <a:srgbClr val="000000"/>
              </a:solidFill>
            </a:rPr>
            <a:t>Authorization</a:t>
          </a:r>
          <a:r>
            <a:rPr lang="fr-CA" sz="1000" b="1" kern="1200" dirty="0">
              <a:solidFill>
                <a:srgbClr val="000000"/>
              </a:solidFill>
            </a:rPr>
            <a:t> Program</a:t>
          </a:r>
          <a:endParaRPr lang="en-CA" sz="1000" b="1" kern="1200" dirty="0">
            <a:solidFill>
              <a:srgbClr val="000000"/>
            </a:solidFill>
          </a:endParaRPr>
        </a:p>
      </dsp:txBody>
      <dsp:txXfrm>
        <a:off x="3065" y="24039"/>
        <a:ext cx="1843128" cy="691200"/>
      </dsp:txXfrm>
    </dsp:sp>
    <dsp:sp modelId="{70C8ED01-2BD7-4710-9025-28D46D231A51}">
      <dsp:nvSpPr>
        <dsp:cNvPr id="0" name=""/>
        <dsp:cNvSpPr/>
      </dsp:nvSpPr>
      <dsp:spPr>
        <a:xfrm>
          <a:off x="3065" y="715239"/>
          <a:ext cx="1843128" cy="1054080"/>
        </a:xfrm>
        <a:prstGeom prst="rect">
          <a:avLst/>
        </a:prstGeom>
        <a:solidFill>
          <a:schemeClr val="bg2">
            <a:lumMod val="60000"/>
            <a:lumOff val="40000"/>
            <a:alpha val="90000"/>
          </a:schemeClr>
        </a:solidFill>
        <a:ln w="127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solidFill>
                <a:schemeClr val="tx1"/>
              </a:solidFill>
            </a:rPr>
            <a:t>Right use</a:t>
          </a:r>
          <a:endParaRPr lang="en-CA" sz="1200" kern="1200" dirty="0">
            <a:solidFill>
              <a:schemeClr val="tx1"/>
            </a:solidFill>
          </a:endParaRPr>
        </a:p>
        <a:p>
          <a:pPr marL="114300" lvl="1" indent="-114300" algn="l" defTabSz="533400">
            <a:lnSpc>
              <a:spcPct val="90000"/>
            </a:lnSpc>
            <a:spcBef>
              <a:spcPct val="0"/>
            </a:spcBef>
            <a:spcAft>
              <a:spcPct val="15000"/>
            </a:spcAft>
            <a:buChar char="•"/>
          </a:pPr>
          <a:r>
            <a:rPr lang="fr-CA" sz="1200" kern="1200" dirty="0">
              <a:solidFill>
                <a:schemeClr val="tx1"/>
              </a:solidFill>
            </a:rPr>
            <a:t>Right Drug</a:t>
          </a:r>
          <a:endParaRPr lang="en-CA" sz="1200" kern="1200" dirty="0">
            <a:solidFill>
              <a:schemeClr val="tx1"/>
            </a:solidFill>
          </a:endParaRPr>
        </a:p>
        <a:p>
          <a:pPr marL="114300" lvl="1" indent="-114300" algn="l" defTabSz="533400">
            <a:lnSpc>
              <a:spcPct val="90000"/>
            </a:lnSpc>
            <a:spcBef>
              <a:spcPct val="0"/>
            </a:spcBef>
            <a:spcAft>
              <a:spcPct val="15000"/>
            </a:spcAft>
            <a:buChar char="•"/>
          </a:pPr>
          <a:r>
            <a:rPr lang="fr-CA" sz="1200" kern="1200" dirty="0">
              <a:solidFill>
                <a:schemeClr val="tx1"/>
              </a:solidFill>
            </a:rPr>
            <a:t>Right Time</a:t>
          </a:r>
          <a:endParaRPr lang="en-CA" sz="1200" kern="1200" dirty="0">
            <a:solidFill>
              <a:schemeClr val="tx1"/>
            </a:solidFill>
          </a:endParaRPr>
        </a:p>
      </dsp:txBody>
      <dsp:txXfrm>
        <a:off x="3065" y="715239"/>
        <a:ext cx="1843128" cy="1054080"/>
      </dsp:txXfrm>
    </dsp:sp>
    <dsp:sp modelId="{8EA9CA06-70A6-4155-A12D-63E2129067BA}">
      <dsp:nvSpPr>
        <dsp:cNvPr id="0" name=""/>
        <dsp:cNvSpPr/>
      </dsp:nvSpPr>
      <dsp:spPr>
        <a:xfrm>
          <a:off x="2104231" y="24039"/>
          <a:ext cx="1843128" cy="691200"/>
        </a:xfrm>
        <a:prstGeom prst="rect">
          <a:avLst/>
        </a:prstGeom>
        <a:solidFill>
          <a:schemeClr val="bg2">
            <a:lumMod val="60000"/>
            <a:lumOff val="4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CA" sz="1000" b="1" kern="1200" dirty="0" err="1">
              <a:solidFill>
                <a:srgbClr val="000000"/>
              </a:solidFill>
            </a:rPr>
            <a:t>Step</a:t>
          </a:r>
          <a:r>
            <a:rPr lang="fr-CA" sz="1000" b="1" kern="1200" dirty="0">
              <a:solidFill>
                <a:srgbClr val="000000"/>
              </a:solidFill>
            </a:rPr>
            <a:t> </a:t>
          </a:r>
          <a:r>
            <a:rPr lang="fr-CA" sz="1000" b="1" kern="1200" dirty="0" err="1">
              <a:solidFill>
                <a:srgbClr val="000000"/>
              </a:solidFill>
            </a:rPr>
            <a:t>Therapy</a:t>
          </a:r>
          <a:r>
            <a:rPr lang="fr-CA" sz="1000" b="1" kern="1200" dirty="0">
              <a:solidFill>
                <a:srgbClr val="000000"/>
              </a:solidFill>
            </a:rPr>
            <a:t> Program</a:t>
          </a:r>
          <a:endParaRPr lang="en-CA" sz="1000" b="1" kern="1200" dirty="0">
            <a:solidFill>
              <a:srgbClr val="000000"/>
            </a:solidFill>
          </a:endParaRPr>
        </a:p>
      </dsp:txBody>
      <dsp:txXfrm>
        <a:off x="2104231" y="24039"/>
        <a:ext cx="1843128" cy="691200"/>
      </dsp:txXfrm>
    </dsp:sp>
    <dsp:sp modelId="{AE34A7BA-B97C-4CFD-A133-51E67FF8CFA3}">
      <dsp:nvSpPr>
        <dsp:cNvPr id="0" name=""/>
        <dsp:cNvSpPr/>
      </dsp:nvSpPr>
      <dsp:spPr>
        <a:xfrm>
          <a:off x="2104231" y="715239"/>
          <a:ext cx="1843128" cy="1054080"/>
        </a:xfrm>
        <a:prstGeom prst="rect">
          <a:avLst/>
        </a:prstGeom>
        <a:solidFill>
          <a:schemeClr val="bg2">
            <a:lumMod val="60000"/>
            <a:lumOff val="40000"/>
            <a:alpha val="90000"/>
          </a:schemeClr>
        </a:solidFill>
        <a:ln w="127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err="1">
              <a:solidFill>
                <a:schemeClr val="tx1"/>
              </a:solidFill>
            </a:rPr>
            <a:t>Seamless</a:t>
          </a:r>
          <a:r>
            <a:rPr lang="fr-CA" sz="1200" kern="1200" dirty="0">
              <a:solidFill>
                <a:schemeClr val="tx1"/>
              </a:solidFill>
            </a:rPr>
            <a:t> </a:t>
          </a:r>
          <a:r>
            <a:rPr lang="fr-CA" sz="1200" kern="1200" dirty="0" err="1">
              <a:solidFill>
                <a:schemeClr val="tx1"/>
              </a:solidFill>
            </a:rPr>
            <a:t>pharmacy</a:t>
          </a:r>
          <a:r>
            <a:rPr lang="fr-CA" sz="1200" kern="1200" dirty="0">
              <a:solidFill>
                <a:schemeClr val="tx1"/>
              </a:solidFill>
            </a:rPr>
            <a:t> </a:t>
          </a:r>
          <a:r>
            <a:rPr lang="fr-CA" sz="1200" kern="1200" dirty="0" err="1">
              <a:solidFill>
                <a:schemeClr val="tx1"/>
              </a:solidFill>
            </a:rPr>
            <a:t>experience</a:t>
          </a:r>
          <a:endParaRPr lang="en-CA" sz="1200" kern="1200" dirty="0">
            <a:solidFill>
              <a:schemeClr val="tx1"/>
            </a:solidFill>
          </a:endParaRPr>
        </a:p>
        <a:p>
          <a:pPr marL="114300" lvl="1" indent="-114300" algn="l" defTabSz="533400">
            <a:lnSpc>
              <a:spcPct val="90000"/>
            </a:lnSpc>
            <a:spcBef>
              <a:spcPct val="0"/>
            </a:spcBef>
            <a:spcAft>
              <a:spcPct val="15000"/>
            </a:spcAft>
            <a:buChar char="•"/>
          </a:pPr>
          <a:r>
            <a:rPr lang="fr-CA" sz="1200" kern="1200" dirty="0" err="1">
              <a:solidFill>
                <a:schemeClr val="tx1"/>
              </a:solidFill>
            </a:rPr>
            <a:t>Considers</a:t>
          </a:r>
          <a:r>
            <a:rPr lang="fr-CA" sz="1200" kern="1200" dirty="0">
              <a:solidFill>
                <a:schemeClr val="tx1"/>
              </a:solidFill>
            </a:rPr>
            <a:t> </a:t>
          </a:r>
          <a:r>
            <a:rPr lang="fr-CA" sz="1200" kern="1200" dirty="0" err="1">
              <a:solidFill>
                <a:schemeClr val="tx1"/>
              </a:solidFill>
            </a:rPr>
            <a:t>prior</a:t>
          </a:r>
          <a:r>
            <a:rPr lang="fr-CA" sz="1200" kern="1200" dirty="0">
              <a:solidFill>
                <a:schemeClr val="tx1"/>
              </a:solidFill>
            </a:rPr>
            <a:t> </a:t>
          </a:r>
          <a:r>
            <a:rPr lang="fr-CA" sz="1200" kern="1200" dirty="0" err="1">
              <a:solidFill>
                <a:schemeClr val="tx1"/>
              </a:solidFill>
            </a:rPr>
            <a:t>medication</a:t>
          </a:r>
          <a:endParaRPr lang="en-CA" sz="1200" kern="1200" dirty="0">
            <a:solidFill>
              <a:schemeClr val="tx1"/>
            </a:solidFill>
          </a:endParaRPr>
        </a:p>
      </dsp:txBody>
      <dsp:txXfrm>
        <a:off x="2104231" y="715239"/>
        <a:ext cx="1843128" cy="1054080"/>
      </dsp:txXfrm>
    </dsp:sp>
    <dsp:sp modelId="{97E2C07D-A467-46A0-9CA5-7D991CF92A19}">
      <dsp:nvSpPr>
        <dsp:cNvPr id="0" name=""/>
        <dsp:cNvSpPr/>
      </dsp:nvSpPr>
      <dsp:spPr>
        <a:xfrm>
          <a:off x="4205398" y="16304"/>
          <a:ext cx="1843128" cy="691200"/>
        </a:xfrm>
        <a:prstGeom prst="rect">
          <a:avLst/>
        </a:prstGeom>
        <a:solidFill>
          <a:schemeClr val="bg2">
            <a:lumMod val="60000"/>
            <a:lumOff val="4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CA" sz="1000" b="1" kern="1200" dirty="0" err="1">
              <a:solidFill>
                <a:schemeClr val="tx1"/>
              </a:solidFill>
            </a:rPr>
            <a:t>DrugWatch</a:t>
          </a:r>
          <a:r>
            <a:rPr lang="fr-CA" sz="1000" kern="1200" dirty="0">
              <a:solidFill>
                <a:schemeClr val="tx1"/>
              </a:solidFill>
            </a:rPr>
            <a:t> </a:t>
          </a:r>
          <a:r>
            <a:rPr lang="fr-CA" sz="1000" b="1" kern="1200" dirty="0">
              <a:solidFill>
                <a:srgbClr val="000000"/>
              </a:solidFill>
            </a:rPr>
            <a:t>Program</a:t>
          </a:r>
          <a:endParaRPr lang="en-CA" sz="1000" b="1" kern="1200" dirty="0">
            <a:solidFill>
              <a:srgbClr val="000000"/>
            </a:solidFill>
          </a:endParaRPr>
        </a:p>
      </dsp:txBody>
      <dsp:txXfrm>
        <a:off x="4205398" y="16304"/>
        <a:ext cx="1843128" cy="691200"/>
      </dsp:txXfrm>
    </dsp:sp>
    <dsp:sp modelId="{2538D2FA-2EB4-4436-82A4-02B60D3DC558}">
      <dsp:nvSpPr>
        <dsp:cNvPr id="0" name=""/>
        <dsp:cNvSpPr/>
      </dsp:nvSpPr>
      <dsp:spPr>
        <a:xfrm>
          <a:off x="4205398" y="720530"/>
          <a:ext cx="1843128" cy="1054080"/>
        </a:xfrm>
        <a:prstGeom prst="rect">
          <a:avLst/>
        </a:prstGeom>
        <a:solidFill>
          <a:schemeClr val="bg2">
            <a:lumMod val="60000"/>
            <a:lumOff val="40000"/>
            <a:alpha val="90000"/>
          </a:schemeClr>
        </a:solidFill>
        <a:ln w="127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solidFill>
                <a:schemeClr val="tx1"/>
              </a:solidFill>
            </a:rPr>
            <a:t>Monitors new </a:t>
          </a:r>
          <a:r>
            <a:rPr lang="fr-CA" sz="1200" kern="1200" dirty="0" err="1">
              <a:solidFill>
                <a:schemeClr val="tx1"/>
              </a:solidFill>
            </a:rPr>
            <a:t>medications</a:t>
          </a:r>
          <a:r>
            <a:rPr lang="fr-CA" sz="1200" kern="1200" dirty="0">
              <a:solidFill>
                <a:schemeClr val="tx1"/>
              </a:solidFill>
            </a:rPr>
            <a:t> on the </a:t>
          </a:r>
          <a:r>
            <a:rPr lang="fr-CA" sz="1200" kern="1200" dirty="0" err="1">
              <a:solidFill>
                <a:schemeClr val="tx1"/>
              </a:solidFill>
            </a:rPr>
            <a:t>market</a:t>
          </a:r>
          <a:endParaRPr lang="en-CA" sz="1200" kern="1200" dirty="0">
            <a:solidFill>
              <a:schemeClr val="tx1"/>
            </a:solidFill>
          </a:endParaRPr>
        </a:p>
      </dsp:txBody>
      <dsp:txXfrm>
        <a:off x="4205398" y="720530"/>
        <a:ext cx="1843128" cy="1054080"/>
      </dsp:txXfrm>
    </dsp:sp>
    <dsp:sp modelId="{BA9D5C9D-9CA9-4E66-A3F9-A0CECD584B3D}">
      <dsp:nvSpPr>
        <dsp:cNvPr id="0" name=""/>
        <dsp:cNvSpPr/>
      </dsp:nvSpPr>
      <dsp:spPr>
        <a:xfrm>
          <a:off x="6306565" y="24039"/>
          <a:ext cx="1843128" cy="691200"/>
        </a:xfrm>
        <a:prstGeom prst="rect">
          <a:avLst/>
        </a:prstGeom>
        <a:solidFill>
          <a:schemeClr val="bg2">
            <a:lumMod val="60000"/>
            <a:lumOff val="4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CA" sz="1000" b="1" kern="1200" dirty="0">
              <a:solidFill>
                <a:schemeClr val="tx1"/>
              </a:solidFill>
            </a:rPr>
            <a:t>Specialty Drug Care </a:t>
          </a:r>
          <a:r>
            <a:rPr lang="fr-CA" sz="1000" b="1" kern="1200" dirty="0">
              <a:solidFill>
                <a:srgbClr val="000000"/>
              </a:solidFill>
            </a:rPr>
            <a:t>Program</a:t>
          </a:r>
          <a:endParaRPr lang="en-CA" sz="1000" b="1" kern="1200" dirty="0">
            <a:solidFill>
              <a:srgbClr val="000000"/>
            </a:solidFill>
          </a:endParaRPr>
        </a:p>
      </dsp:txBody>
      <dsp:txXfrm>
        <a:off x="6306565" y="24039"/>
        <a:ext cx="1843128" cy="691200"/>
      </dsp:txXfrm>
    </dsp:sp>
    <dsp:sp modelId="{C4B00DB8-6C3D-460F-86B8-308CA8595C65}">
      <dsp:nvSpPr>
        <dsp:cNvPr id="0" name=""/>
        <dsp:cNvSpPr/>
      </dsp:nvSpPr>
      <dsp:spPr>
        <a:xfrm>
          <a:off x="6306565" y="715239"/>
          <a:ext cx="1843128" cy="1054080"/>
        </a:xfrm>
        <a:prstGeom prst="rect">
          <a:avLst/>
        </a:prstGeom>
        <a:solidFill>
          <a:schemeClr val="bg2">
            <a:lumMod val="60000"/>
            <a:lumOff val="40000"/>
            <a:alpha val="90000"/>
          </a:schemeClr>
        </a:solidFill>
        <a:ln w="127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CA" sz="1200" kern="1200" dirty="0">
              <a:solidFill>
                <a:schemeClr val="tx1"/>
              </a:solidFill>
            </a:rPr>
            <a:t>Voluntary program supporting employees </a:t>
          </a:r>
          <a:r>
            <a:rPr lang="fr-CA" sz="1200" kern="1200" dirty="0" err="1">
              <a:solidFill>
                <a:schemeClr val="tx1"/>
              </a:solidFill>
            </a:rPr>
            <a:t>with</a:t>
          </a:r>
          <a:r>
            <a:rPr lang="fr-CA" sz="1200" kern="1200" dirty="0">
              <a:solidFill>
                <a:schemeClr val="tx1"/>
              </a:solidFill>
            </a:rPr>
            <a:t> </a:t>
          </a:r>
          <a:r>
            <a:rPr lang="fr-CA" sz="1200" kern="1200" dirty="0" err="1">
              <a:solidFill>
                <a:schemeClr val="tx1"/>
              </a:solidFill>
            </a:rPr>
            <a:t>chronic</a:t>
          </a:r>
          <a:r>
            <a:rPr lang="fr-CA" sz="1200" kern="1200" dirty="0">
              <a:solidFill>
                <a:schemeClr val="tx1"/>
              </a:solidFill>
            </a:rPr>
            <a:t> illness</a:t>
          </a:r>
          <a:endParaRPr lang="en-CA" sz="1200" kern="1200" dirty="0">
            <a:solidFill>
              <a:schemeClr val="tx1"/>
            </a:solidFill>
          </a:endParaRPr>
        </a:p>
      </dsp:txBody>
      <dsp:txXfrm>
        <a:off x="6306565" y="715239"/>
        <a:ext cx="1843128" cy="1054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rawings/_rels/drawing2.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rawing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drawings/drawing1.xml><?xml version="1.0" encoding="utf-8"?>
<c:userShapes xmlns:c="http://schemas.openxmlformats.org/drawingml/2006/chart">
  <cdr:relSizeAnchor xmlns:cdr="http://schemas.openxmlformats.org/drawingml/2006/chartDrawing">
    <cdr:from>
      <cdr:x>0.59428</cdr:x>
      <cdr:y>0.57097</cdr:y>
    </cdr:from>
    <cdr:to>
      <cdr:x>0.85691</cdr:x>
      <cdr:y>0.76536</cdr:y>
    </cdr:to>
    <cdr:sp macro="" textlink="">
      <cdr:nvSpPr>
        <cdr:cNvPr id="2" name="TextBox 1">
          <a:extLst xmlns:a="http://schemas.openxmlformats.org/drawingml/2006/main">
            <a:ext uri="{FF2B5EF4-FFF2-40B4-BE49-F238E27FC236}">
              <a16:creationId xmlns:a16="http://schemas.microsoft.com/office/drawing/2014/main" id="{B99DD9A7-CD8E-E8EE-BD56-2367B7BBDCF2}"/>
            </a:ext>
          </a:extLst>
        </cdr:cNvPr>
        <cdr:cNvSpPr txBox="1"/>
      </cdr:nvSpPr>
      <cdr:spPr>
        <a:xfrm xmlns:a="http://schemas.openxmlformats.org/drawingml/2006/main">
          <a:off x="4040113" y="1008439"/>
          <a:ext cx="1785461" cy="3433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100" kern="1200" dirty="0" err="1"/>
            <a:t>Drugs</a:t>
          </a:r>
          <a:r>
            <a:rPr lang="fr-CA" kern="1200" dirty="0"/>
            <a:t>: </a:t>
          </a:r>
          <a:r>
            <a:rPr lang="fr-CA" sz="1100" kern="1200" dirty="0"/>
            <a:t>$20,205,997.27</a:t>
          </a:r>
          <a:endParaRPr lang="en-CA" sz="1100" kern="1200" dirty="0"/>
        </a:p>
      </cdr:txBody>
    </cdr:sp>
  </cdr:relSizeAnchor>
  <cdr:relSizeAnchor xmlns:cdr="http://schemas.openxmlformats.org/drawingml/2006/chartDrawing">
    <cdr:from>
      <cdr:x>0.08614</cdr:x>
      <cdr:y>0.32628</cdr:y>
    </cdr:from>
    <cdr:to>
      <cdr:x>0.42274</cdr:x>
      <cdr:y>0.5</cdr:y>
    </cdr:to>
    <cdr:sp macro="" textlink="">
      <cdr:nvSpPr>
        <cdr:cNvPr id="4" name="TextBox 3">
          <a:extLst xmlns:a="http://schemas.openxmlformats.org/drawingml/2006/main">
            <a:ext uri="{FF2B5EF4-FFF2-40B4-BE49-F238E27FC236}">
              <a16:creationId xmlns:a16="http://schemas.microsoft.com/office/drawing/2014/main" id="{72F5AEC7-CEF5-5242-6C9E-6F622F094BE5}"/>
            </a:ext>
          </a:extLst>
        </cdr:cNvPr>
        <cdr:cNvSpPr txBox="1"/>
      </cdr:nvSpPr>
      <cdr:spPr>
        <a:xfrm xmlns:a="http://schemas.openxmlformats.org/drawingml/2006/main">
          <a:off x="585624" y="576274"/>
          <a:ext cx="2288338" cy="3068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100" kern="1200" dirty="0" err="1"/>
            <a:t>Paramedical</a:t>
          </a:r>
          <a:r>
            <a:rPr lang="fr-CA" kern="1200" dirty="0"/>
            <a:t>: $4,516,025.73</a:t>
          </a:r>
          <a:endParaRPr lang="en-CA" sz="1100" kern="1200" dirty="0"/>
        </a:p>
      </cdr:txBody>
    </cdr:sp>
  </cdr:relSizeAnchor>
  <cdr:relSizeAnchor xmlns:cdr="http://schemas.openxmlformats.org/drawingml/2006/chartDrawing">
    <cdr:from>
      <cdr:x>0.18259</cdr:x>
      <cdr:y>0</cdr:y>
    </cdr:from>
    <cdr:to>
      <cdr:x>0.32056</cdr:x>
      <cdr:y>0.15478</cdr:y>
    </cdr:to>
    <cdr:sp macro="" textlink="">
      <cdr:nvSpPr>
        <cdr:cNvPr id="8" name="TextBox 7">
          <a:extLst xmlns:a="http://schemas.openxmlformats.org/drawingml/2006/main">
            <a:ext uri="{FF2B5EF4-FFF2-40B4-BE49-F238E27FC236}">
              <a16:creationId xmlns:a16="http://schemas.microsoft.com/office/drawing/2014/main" id="{1AC7ABF7-202D-3BD1-B03A-F77697C276D3}"/>
            </a:ext>
          </a:extLst>
        </cdr:cNvPr>
        <cdr:cNvSpPr txBox="1"/>
      </cdr:nvSpPr>
      <cdr:spPr>
        <a:xfrm xmlns:a="http://schemas.openxmlformats.org/drawingml/2006/main">
          <a:off x="1098297" y="-694681"/>
          <a:ext cx="829908" cy="2733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100" kern="1200" dirty="0" err="1"/>
            <a:t>Other</a:t>
          </a:r>
          <a:r>
            <a:rPr lang="fr-CA" sz="1100" kern="1200" dirty="0"/>
            <a:t>: $2,824,035.15</a:t>
          </a:r>
          <a:endParaRPr lang="en-CA" sz="1100" kern="1200" dirty="0"/>
        </a:p>
      </cdr:txBody>
    </cdr:sp>
  </cdr:relSizeAnchor>
  <cdr:relSizeAnchor xmlns:cdr="http://schemas.openxmlformats.org/drawingml/2006/chartDrawing">
    <cdr:from>
      <cdr:x>0.40018</cdr:x>
      <cdr:y>0.34367</cdr:y>
    </cdr:from>
    <cdr:to>
      <cdr:x>0.45664</cdr:x>
      <cdr:y>0.48199</cdr:y>
    </cdr:to>
    <cdr:pic>
      <cdr:nvPicPr>
        <cdr:cNvPr id="10" name="Graphic 9" descr="Medical with solid fill">
          <a:extLst xmlns:a="http://schemas.openxmlformats.org/drawingml/2006/main">
            <a:ext uri="{FF2B5EF4-FFF2-40B4-BE49-F238E27FC236}">
              <a16:creationId xmlns:a16="http://schemas.microsoft.com/office/drawing/2014/main" id="{EEC3D7DD-F021-7E80-7C08-6EB2E22B614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720583" y="606989"/>
          <a:ext cx="383837" cy="244300"/>
        </a:xfrm>
        <a:prstGeom xmlns:a="http://schemas.openxmlformats.org/drawingml/2006/main" prst="rect">
          <a:avLst/>
        </a:prstGeom>
      </cdr:spPr>
    </cdr:pic>
  </cdr:relSizeAnchor>
  <cdr:relSizeAnchor xmlns:cdr="http://schemas.openxmlformats.org/drawingml/2006/chartDrawing">
    <cdr:from>
      <cdr:x>0.44748</cdr:x>
      <cdr:y>0.14068</cdr:y>
    </cdr:from>
    <cdr:to>
      <cdr:x>0.5</cdr:x>
      <cdr:y>0.26935</cdr:y>
    </cdr:to>
    <cdr:pic>
      <cdr:nvPicPr>
        <cdr:cNvPr id="12" name="Graphic 11" descr="Doctor female with solid fill">
          <a:extLst xmlns:a="http://schemas.openxmlformats.org/drawingml/2006/main">
            <a:ext uri="{FF2B5EF4-FFF2-40B4-BE49-F238E27FC236}">
              <a16:creationId xmlns:a16="http://schemas.microsoft.com/office/drawing/2014/main" id="{1AE73223-27B1-DBC6-EAAE-4D951541F76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2691667" y="248471"/>
          <a:ext cx="315899" cy="22725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0.59884</cdr:x>
      <cdr:y>0.63888</cdr:y>
    </cdr:from>
    <cdr:to>
      <cdr:x>1</cdr:x>
      <cdr:y>0.83422</cdr:y>
    </cdr:to>
    <cdr:sp macro="" textlink="">
      <cdr:nvSpPr>
        <cdr:cNvPr id="5" name="TextBox 4">
          <a:extLst xmlns:a="http://schemas.openxmlformats.org/drawingml/2006/main">
            <a:ext uri="{FF2B5EF4-FFF2-40B4-BE49-F238E27FC236}">
              <a16:creationId xmlns:a16="http://schemas.microsoft.com/office/drawing/2014/main" id="{ABF7CA41-81D1-7E56-8CE2-3EC8D2DBEF77}"/>
            </a:ext>
          </a:extLst>
        </cdr:cNvPr>
        <cdr:cNvSpPr txBox="1"/>
      </cdr:nvSpPr>
      <cdr:spPr>
        <a:xfrm xmlns:a="http://schemas.openxmlformats.org/drawingml/2006/main">
          <a:off x="4580974" y="1461649"/>
          <a:ext cx="3068777" cy="4468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kern="1200" dirty="0"/>
        </a:p>
        <a:p xmlns:a="http://schemas.openxmlformats.org/drawingml/2006/main">
          <a:r>
            <a:rPr lang="fr-CA" kern="1200" dirty="0"/>
            <a:t>Basic Dental </a:t>
          </a:r>
          <a:r>
            <a:rPr lang="en-US" kern="1200" dirty="0"/>
            <a:t>: </a:t>
          </a:r>
          <a:r>
            <a:rPr lang="fr-CA" sz="1100" kern="1200" dirty="0"/>
            <a:t>$9,049,671.50       </a:t>
          </a:r>
        </a:p>
      </cdr:txBody>
    </cdr:sp>
  </cdr:relSizeAnchor>
  <cdr:relSizeAnchor xmlns:cdr="http://schemas.openxmlformats.org/drawingml/2006/chartDrawing">
    <cdr:from>
      <cdr:x>0.14245</cdr:x>
      <cdr:y>0.12738</cdr:y>
    </cdr:from>
    <cdr:to>
      <cdr:x>0.45857</cdr:x>
      <cdr:y>0.28867</cdr:y>
    </cdr:to>
    <cdr:sp macro="" textlink="">
      <cdr:nvSpPr>
        <cdr:cNvPr id="11" name="TextBox 10">
          <a:extLst xmlns:a="http://schemas.openxmlformats.org/drawingml/2006/main">
            <a:ext uri="{FF2B5EF4-FFF2-40B4-BE49-F238E27FC236}">
              <a16:creationId xmlns:a16="http://schemas.microsoft.com/office/drawing/2014/main" id="{D8ECD115-FA6A-18BD-8263-3C39A3E87898}"/>
            </a:ext>
          </a:extLst>
        </cdr:cNvPr>
        <cdr:cNvSpPr txBox="1"/>
      </cdr:nvSpPr>
      <cdr:spPr>
        <a:xfrm xmlns:a="http://schemas.openxmlformats.org/drawingml/2006/main">
          <a:off x="1089714" y="291420"/>
          <a:ext cx="2418239" cy="3690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100" kern="1200" dirty="0"/>
            <a:t>Major Dental: $869,061.57</a:t>
          </a:r>
        </a:p>
      </cdr:txBody>
    </cdr:sp>
  </cdr:relSizeAnchor>
  <cdr:relSizeAnchor xmlns:cdr="http://schemas.openxmlformats.org/drawingml/2006/chartDrawing">
    <cdr:from>
      <cdr:x>0.45073</cdr:x>
      <cdr:y>0.11793</cdr:y>
    </cdr:from>
    <cdr:to>
      <cdr:x>0.49341</cdr:x>
      <cdr:y>0.22922</cdr:y>
    </cdr:to>
    <cdr:pic>
      <cdr:nvPicPr>
        <cdr:cNvPr id="13" name="Graphic 12" descr="Dental Care with solid fill">
          <a:extLst xmlns:a="http://schemas.openxmlformats.org/drawingml/2006/main">
            <a:ext uri="{FF2B5EF4-FFF2-40B4-BE49-F238E27FC236}">
              <a16:creationId xmlns:a16="http://schemas.microsoft.com/office/drawing/2014/main" id="{2D47238D-9F0B-5E28-54F8-96299D9B221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447949" y="269792"/>
          <a:ext cx="326489" cy="254628"/>
        </a:xfrm>
        <a:prstGeom xmlns:a="http://schemas.openxmlformats.org/drawingml/2006/main" prst="rect">
          <a:avLst/>
        </a:prstGeom>
      </cdr:spPr>
    </cdr:pic>
  </cdr:relSizeAnchor>
  <cdr:relSizeAnchor xmlns:cdr="http://schemas.openxmlformats.org/drawingml/2006/chartDrawing">
    <cdr:from>
      <cdr:x>0.61015</cdr:x>
      <cdr:y>0.61533</cdr:y>
    </cdr:from>
    <cdr:to>
      <cdr:x>0.92627</cdr:x>
      <cdr:y>0.77662</cdr:y>
    </cdr:to>
    <cdr:sp macro="" textlink="">
      <cdr:nvSpPr>
        <cdr:cNvPr id="2" name="TextBox 1">
          <a:extLst xmlns:a="http://schemas.openxmlformats.org/drawingml/2006/main">
            <a:ext uri="{FF2B5EF4-FFF2-40B4-BE49-F238E27FC236}">
              <a16:creationId xmlns:a16="http://schemas.microsoft.com/office/drawing/2014/main" id="{5B9895B0-2BD9-5866-4B30-3DDAEFDADB1E}"/>
            </a:ext>
          </a:extLst>
        </cdr:cNvPr>
        <cdr:cNvSpPr txBox="1"/>
      </cdr:nvSpPr>
      <cdr:spPr>
        <a:xfrm xmlns:a="http://schemas.openxmlformats.org/drawingml/2006/main">
          <a:off x="4667478" y="1338077"/>
          <a:ext cx="2418239" cy="3507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kern="1200" dirty="0"/>
            <a:t>Basic Dental: $9,049,671.50</a:t>
          </a:r>
        </a:p>
      </cdr:txBody>
    </cdr:sp>
  </cdr:relSizeAnchor>
</c:userShapes>
</file>

<file path=ppt/drawings/drawing3.xml><?xml version="1.0" encoding="utf-8"?>
<c:userShapes xmlns:c="http://schemas.openxmlformats.org/drawingml/2006/chart">
  <cdr:relSizeAnchor xmlns:cdr="http://schemas.openxmlformats.org/drawingml/2006/chartDrawing">
    <cdr:from>
      <cdr:x>0.65169</cdr:x>
      <cdr:y>0.5</cdr:y>
    </cdr:from>
    <cdr:to>
      <cdr:x>0.92022</cdr:x>
      <cdr:y>0.59614</cdr:y>
    </cdr:to>
    <cdr:sp macro="" textlink="">
      <cdr:nvSpPr>
        <cdr:cNvPr id="9" name="TextBox 8">
          <a:extLst xmlns:a="http://schemas.openxmlformats.org/drawingml/2006/main">
            <a:ext uri="{FF2B5EF4-FFF2-40B4-BE49-F238E27FC236}">
              <a16:creationId xmlns:a16="http://schemas.microsoft.com/office/drawing/2014/main" id="{E569140B-A5BC-BD1E-0566-0B2EC19B82A1}"/>
            </a:ext>
          </a:extLst>
        </cdr:cNvPr>
        <cdr:cNvSpPr txBox="1"/>
      </cdr:nvSpPr>
      <cdr:spPr>
        <a:xfrm xmlns:a="http://schemas.openxmlformats.org/drawingml/2006/main">
          <a:off x="5359535" y="1371600"/>
          <a:ext cx="2208400" cy="263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200" b="1" kern="1200" dirty="0" err="1"/>
            <a:t>Drugs</a:t>
          </a:r>
          <a:r>
            <a:rPr lang="fr-CA" sz="1200" b="1" kern="1200" dirty="0"/>
            <a:t>: </a:t>
          </a:r>
          <a:r>
            <a:rPr lang="fr-CA" sz="1200" kern="1200" dirty="0"/>
            <a:t>$20,205,997.27</a:t>
          </a:r>
          <a:endParaRPr lang="en-CA" sz="1200" kern="1200" dirty="0"/>
        </a:p>
      </cdr:txBody>
    </cdr:sp>
  </cdr:relSizeAnchor>
  <cdr:relSizeAnchor xmlns:cdr="http://schemas.openxmlformats.org/drawingml/2006/chartDrawing">
    <cdr:from>
      <cdr:x>0.53286</cdr:x>
      <cdr:y>0.38724</cdr:y>
    </cdr:from>
    <cdr:to>
      <cdr:x>0.60051</cdr:x>
      <cdr:y>0.59005</cdr:y>
    </cdr:to>
    <cdr:pic>
      <cdr:nvPicPr>
        <cdr:cNvPr id="11" name="Graphic 13" descr="Medicine with solid fill">
          <a:extLst xmlns:a="http://schemas.openxmlformats.org/drawingml/2006/main">
            <a:ext uri="{FF2B5EF4-FFF2-40B4-BE49-F238E27FC236}">
              <a16:creationId xmlns:a16="http://schemas.microsoft.com/office/drawing/2014/main" id="{CC58C11F-D95C-4E06-855A-BA46A1FEFF4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382299" y="1062284"/>
          <a:ext cx="556317" cy="556343"/>
        </a:xfrm>
        <a:prstGeom xmlns:a="http://schemas.openxmlformats.org/drawingml/2006/main" prst="rect">
          <a:avLst/>
        </a:prstGeom>
      </cdr:spPr>
    </cdr:pic>
  </cdr:relSizeAnchor>
  <cdr:relSizeAnchor xmlns:cdr="http://schemas.openxmlformats.org/drawingml/2006/chartDrawing">
    <cdr:from>
      <cdr:x>0.36277</cdr:x>
      <cdr:y>0.54932</cdr:y>
    </cdr:from>
    <cdr:to>
      <cdr:x>0.40915</cdr:x>
      <cdr:y>0.67351</cdr:y>
    </cdr:to>
    <cdr:pic>
      <cdr:nvPicPr>
        <cdr:cNvPr id="12" name="Graphic 1" descr="Doctor female with solid fill">
          <a:extLst xmlns:a="http://schemas.openxmlformats.org/drawingml/2006/main">
            <a:ext uri="{FF2B5EF4-FFF2-40B4-BE49-F238E27FC236}">
              <a16:creationId xmlns:a16="http://schemas.microsoft.com/office/drawing/2014/main" id="{8DE055E0-07D6-B58E-42D6-9D8341D31F9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2983465" y="1506900"/>
          <a:ext cx="381388" cy="340669"/>
        </a:xfrm>
        <a:prstGeom xmlns:a="http://schemas.openxmlformats.org/drawingml/2006/main" prst="rect">
          <a:avLst/>
        </a:prstGeom>
      </cdr:spPr>
    </cdr:pic>
  </cdr:relSizeAnchor>
  <cdr:relSizeAnchor xmlns:cdr="http://schemas.openxmlformats.org/drawingml/2006/chartDrawing">
    <cdr:from>
      <cdr:x>0.40248</cdr:x>
      <cdr:y>0.71179</cdr:y>
    </cdr:from>
    <cdr:to>
      <cdr:x>0.44924</cdr:x>
      <cdr:y>0.837</cdr:y>
    </cdr:to>
    <cdr:pic>
      <cdr:nvPicPr>
        <cdr:cNvPr id="13" name="Graphic 1" descr="Medical with solid fill">
          <a:extLst xmlns:a="http://schemas.openxmlformats.org/drawingml/2006/main">
            <a:ext uri="{FF2B5EF4-FFF2-40B4-BE49-F238E27FC236}">
              <a16:creationId xmlns:a16="http://schemas.microsoft.com/office/drawing/2014/main" id="{B98ABDCA-98F7-EF61-FA1C-81ED6CBC3EC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extLst>
            <a:ext uri="{96DAC541-7B7A-43D3-8B79-37D633B846F1}">
              <asvg:svgBlip xmlns:asvg="http://schemas.microsoft.com/office/drawing/2016/SVG/main" r:embed="rId6"/>
            </a:ext>
          </a:extLst>
        </a:blip>
        <a:stretch xmlns:a="http://schemas.openxmlformats.org/drawingml/2006/main">
          <a:fillRect/>
        </a:stretch>
      </cdr:blipFill>
      <cdr:spPr>
        <a:xfrm xmlns:a="http://schemas.openxmlformats.org/drawingml/2006/main">
          <a:off x="3310011" y="1952592"/>
          <a:ext cx="384524" cy="343466"/>
        </a:xfrm>
        <a:prstGeom xmlns:a="http://schemas.openxmlformats.org/drawingml/2006/main" prst="rect">
          <a:avLst/>
        </a:prstGeom>
      </cdr:spPr>
    </cdr:pic>
  </cdr:relSizeAnchor>
  <cdr:relSizeAnchor xmlns:cdr="http://schemas.openxmlformats.org/drawingml/2006/chartDrawing">
    <cdr:from>
      <cdr:x>0.39422</cdr:x>
      <cdr:y>0.24133</cdr:y>
    </cdr:from>
    <cdr:to>
      <cdr:x>0.45788</cdr:x>
      <cdr:y>0.43218</cdr:y>
    </cdr:to>
    <cdr:pic>
      <cdr:nvPicPr>
        <cdr:cNvPr id="14" name="Graphic 6" descr="Dental Tools with solid fill">
          <a:extLst xmlns:a="http://schemas.openxmlformats.org/drawingml/2006/main">
            <a:ext uri="{FF2B5EF4-FFF2-40B4-BE49-F238E27FC236}">
              <a16:creationId xmlns:a16="http://schemas.microsoft.com/office/drawing/2014/main" id="{AD7DA7B2-A90D-2481-30C1-244F4AA5ABD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extLst>
            <a:ext uri="{96DAC541-7B7A-43D3-8B79-37D633B846F1}">
              <asvg:svgBlip xmlns:asvg="http://schemas.microsoft.com/office/drawing/2016/SVG/main" r:embed="rId8"/>
            </a:ext>
          </a:extLst>
        </a:blip>
        <a:stretch xmlns:a="http://schemas.openxmlformats.org/drawingml/2006/main">
          <a:fillRect/>
        </a:stretch>
      </cdr:blipFill>
      <cdr:spPr>
        <a:xfrm xmlns:a="http://schemas.openxmlformats.org/drawingml/2006/main">
          <a:off x="3242066" y="662011"/>
          <a:ext cx="523568" cy="523545"/>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0.38219</cdr:x>
      <cdr:y>0.37361</cdr:y>
    </cdr:from>
    <cdr:to>
      <cdr:x>0.61781</cdr:x>
      <cdr:y>0.62639</cdr:y>
    </cdr:to>
    <cdr:sp macro="" textlink="">
      <cdr:nvSpPr>
        <cdr:cNvPr id="2" name="TextBox 1">
          <a:extLst xmlns:a="http://schemas.openxmlformats.org/drawingml/2006/main">
            <a:ext uri="{FF2B5EF4-FFF2-40B4-BE49-F238E27FC236}">
              <a16:creationId xmlns:a16="http://schemas.microsoft.com/office/drawing/2014/main" id="{3FBE17E8-D22E-D46C-E5DB-FA1051947D07}"/>
            </a:ext>
          </a:extLst>
        </cdr:cNvPr>
        <cdr:cNvSpPr txBox="1"/>
      </cdr:nvSpPr>
      <cdr:spPr>
        <a:xfrm xmlns:a="http://schemas.openxmlformats.org/drawingml/2006/main">
          <a:off x="1483171" y="1351549"/>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kern="1200" dirty="0"/>
        </a:p>
      </cdr:txBody>
    </cdr:sp>
  </cdr:relSizeAnchor>
  <cdr:relSizeAnchor xmlns:cdr="http://schemas.openxmlformats.org/drawingml/2006/chartDrawing">
    <cdr:from>
      <cdr:x>0.1362</cdr:x>
      <cdr:y>0.12731</cdr:y>
    </cdr:from>
    <cdr:to>
      <cdr:x>0.26079</cdr:x>
      <cdr:y>0.18385</cdr:y>
    </cdr:to>
    <cdr:sp macro="" textlink="">
      <cdr:nvSpPr>
        <cdr:cNvPr id="3" name="TextBox 2">
          <a:extLst xmlns:a="http://schemas.openxmlformats.org/drawingml/2006/main">
            <a:ext uri="{FF2B5EF4-FFF2-40B4-BE49-F238E27FC236}">
              <a16:creationId xmlns:a16="http://schemas.microsoft.com/office/drawing/2014/main" id="{7CC78FF9-44D5-D8D2-615B-9E71C7EEB9C7}"/>
            </a:ext>
          </a:extLst>
        </cdr:cNvPr>
        <cdr:cNvSpPr txBox="1"/>
      </cdr:nvSpPr>
      <cdr:spPr>
        <a:xfrm xmlns:a="http://schemas.openxmlformats.org/drawingml/2006/main">
          <a:off x="1085387" y="423382"/>
          <a:ext cx="992878" cy="1880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kern="1200" dirty="0"/>
            <a:t>$2,278,832</a:t>
          </a:r>
          <a:endParaRPr lang="en-CA" sz="1100" kern="1200" dirty="0"/>
        </a:p>
      </cdr:txBody>
    </cdr:sp>
  </cdr:relSizeAnchor>
  <cdr:relSizeAnchor xmlns:cdr="http://schemas.openxmlformats.org/drawingml/2006/chartDrawing">
    <cdr:from>
      <cdr:x>0.31053</cdr:x>
      <cdr:y>0.18652</cdr:y>
    </cdr:from>
    <cdr:to>
      <cdr:x>0.43199</cdr:x>
      <cdr:y>0.25857</cdr:y>
    </cdr:to>
    <cdr:sp macro="" textlink="">
      <cdr:nvSpPr>
        <cdr:cNvPr id="4" name="TextBox 3">
          <a:extLst xmlns:a="http://schemas.openxmlformats.org/drawingml/2006/main">
            <a:ext uri="{FF2B5EF4-FFF2-40B4-BE49-F238E27FC236}">
              <a16:creationId xmlns:a16="http://schemas.microsoft.com/office/drawing/2014/main" id="{74FF1F57-0BD4-330D-F355-E197A2B5D0C5}"/>
            </a:ext>
          </a:extLst>
        </cdr:cNvPr>
        <cdr:cNvSpPr txBox="1"/>
      </cdr:nvSpPr>
      <cdr:spPr>
        <a:xfrm xmlns:a="http://schemas.openxmlformats.org/drawingml/2006/main">
          <a:off x="2474677" y="620307"/>
          <a:ext cx="967931" cy="2396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kern="1200" dirty="0"/>
            <a:t>$2,050,541</a:t>
          </a:r>
          <a:endParaRPr lang="en-CA" sz="1100" kern="1200" dirty="0"/>
        </a:p>
      </cdr:txBody>
    </cdr:sp>
  </cdr:relSizeAnchor>
  <cdr:relSizeAnchor xmlns:cdr="http://schemas.openxmlformats.org/drawingml/2006/chartDrawing">
    <cdr:from>
      <cdr:x>0.46802</cdr:x>
      <cdr:y>0.35947</cdr:y>
    </cdr:from>
    <cdr:to>
      <cdr:x>0.59772</cdr:x>
      <cdr:y>0.42932</cdr:y>
    </cdr:to>
    <cdr:sp macro="" textlink="">
      <cdr:nvSpPr>
        <cdr:cNvPr id="5" name="TextBox 4">
          <a:extLst xmlns:a="http://schemas.openxmlformats.org/drawingml/2006/main">
            <a:ext uri="{FF2B5EF4-FFF2-40B4-BE49-F238E27FC236}">
              <a16:creationId xmlns:a16="http://schemas.microsoft.com/office/drawing/2014/main" id="{DF254DD2-25BD-B2AA-70B0-97811E71581D}"/>
            </a:ext>
          </a:extLst>
        </cdr:cNvPr>
        <cdr:cNvSpPr txBox="1"/>
      </cdr:nvSpPr>
      <cdr:spPr>
        <a:xfrm xmlns:a="http://schemas.openxmlformats.org/drawingml/2006/main">
          <a:off x="3729760" y="1195512"/>
          <a:ext cx="1033648" cy="2323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kern="1200" dirty="0"/>
            <a:t>$1,366,964</a:t>
          </a:r>
          <a:endParaRPr lang="en-CA" sz="1100" kern="1200" dirty="0"/>
        </a:p>
      </cdr:txBody>
    </cdr:sp>
  </cdr:relSizeAnchor>
  <cdr:relSizeAnchor xmlns:cdr="http://schemas.openxmlformats.org/drawingml/2006/chartDrawing">
    <cdr:from>
      <cdr:x>0.64657</cdr:x>
      <cdr:y>0.5</cdr:y>
    </cdr:from>
    <cdr:to>
      <cdr:x>0.74798</cdr:x>
      <cdr:y>0.56058</cdr:y>
    </cdr:to>
    <cdr:sp macro="" textlink="">
      <cdr:nvSpPr>
        <cdr:cNvPr id="6" name="TextBox 5">
          <a:extLst xmlns:a="http://schemas.openxmlformats.org/drawingml/2006/main">
            <a:ext uri="{FF2B5EF4-FFF2-40B4-BE49-F238E27FC236}">
              <a16:creationId xmlns:a16="http://schemas.microsoft.com/office/drawing/2014/main" id="{EB8B04EA-1A30-5CD0-05CF-8249199502F7}"/>
            </a:ext>
          </a:extLst>
        </cdr:cNvPr>
        <cdr:cNvSpPr txBox="1"/>
      </cdr:nvSpPr>
      <cdr:spPr>
        <a:xfrm xmlns:a="http://schemas.openxmlformats.org/drawingml/2006/main">
          <a:off x="5152678" y="1662863"/>
          <a:ext cx="808160" cy="2014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kern="1200" dirty="0"/>
            <a:t>$988,310</a:t>
          </a:r>
          <a:endParaRPr lang="en-CA" sz="1100" kern="1200" dirty="0"/>
        </a:p>
      </cdr:txBody>
    </cdr:sp>
  </cdr:relSizeAnchor>
  <cdr:relSizeAnchor xmlns:cdr="http://schemas.openxmlformats.org/drawingml/2006/chartDrawing">
    <cdr:from>
      <cdr:x>0.81628</cdr:x>
      <cdr:y>0.53363</cdr:y>
    </cdr:from>
    <cdr:to>
      <cdr:x>0.92738</cdr:x>
      <cdr:y>0.59856</cdr:y>
    </cdr:to>
    <cdr:sp macro="" textlink="">
      <cdr:nvSpPr>
        <cdr:cNvPr id="7" name="TextBox 6">
          <a:extLst xmlns:a="http://schemas.openxmlformats.org/drawingml/2006/main">
            <a:ext uri="{FF2B5EF4-FFF2-40B4-BE49-F238E27FC236}">
              <a16:creationId xmlns:a16="http://schemas.microsoft.com/office/drawing/2014/main" id="{460DDF56-0897-A723-CBE9-D3392838DEB9}"/>
            </a:ext>
          </a:extLst>
        </cdr:cNvPr>
        <cdr:cNvSpPr txBox="1"/>
      </cdr:nvSpPr>
      <cdr:spPr>
        <a:xfrm xmlns:a="http://schemas.openxmlformats.org/drawingml/2006/main">
          <a:off x="6505123" y="1774724"/>
          <a:ext cx="885372" cy="2159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kern="1200" dirty="0"/>
            <a:t>$878,999</a:t>
          </a:r>
          <a:endParaRPr lang="en-CA" sz="110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63B9D7-F032-093D-A44C-41BA116855C7}"/>
              </a:ext>
            </a:extLst>
          </p:cNvPr>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CA"/>
          </a:p>
        </p:txBody>
      </p:sp>
      <p:sp>
        <p:nvSpPr>
          <p:cNvPr id="3" name="Date Placeholder 2">
            <a:extLst>
              <a:ext uri="{FF2B5EF4-FFF2-40B4-BE49-F238E27FC236}">
                <a16:creationId xmlns:a16="http://schemas.microsoft.com/office/drawing/2014/main" id="{72671689-5598-9F1D-9458-C2549EE3FB1C}"/>
              </a:ext>
            </a:extLst>
          </p:cNvPr>
          <p:cNvSpPr>
            <a:spLocks noGrp="1"/>
          </p:cNvSpPr>
          <p:nvPr>
            <p:ph type="dt" sz="quarter" idx="1"/>
          </p:nvPr>
        </p:nvSpPr>
        <p:spPr>
          <a:xfrm>
            <a:off x="4014100" y="0"/>
            <a:ext cx="3070860" cy="470258"/>
          </a:xfrm>
          <a:prstGeom prst="rect">
            <a:avLst/>
          </a:prstGeom>
        </p:spPr>
        <p:txBody>
          <a:bodyPr vert="horz" lIns="94046" tIns="47023" rIns="94046" bIns="47023" rtlCol="0"/>
          <a:lstStyle>
            <a:lvl1pPr algn="r">
              <a:defRPr sz="1200"/>
            </a:lvl1pPr>
          </a:lstStyle>
          <a:p>
            <a:fld id="{61EACAE9-2864-4915-8E8B-9285D9F0A7E1}" type="datetimeFigureOut">
              <a:rPr lang="en-CA" smtClean="0"/>
              <a:t>2025-05-04</a:t>
            </a:fld>
            <a:endParaRPr lang="en-CA"/>
          </a:p>
        </p:txBody>
      </p:sp>
      <p:sp>
        <p:nvSpPr>
          <p:cNvPr id="4" name="Footer Placeholder 3">
            <a:extLst>
              <a:ext uri="{FF2B5EF4-FFF2-40B4-BE49-F238E27FC236}">
                <a16:creationId xmlns:a16="http://schemas.microsoft.com/office/drawing/2014/main" id="{23BE0C26-8DF6-FB54-2DFE-E536938BE968}"/>
              </a:ext>
            </a:extLst>
          </p:cNvPr>
          <p:cNvSpPr>
            <a:spLocks noGrp="1"/>
          </p:cNvSpPr>
          <p:nvPr>
            <p:ph type="ftr" sz="quarter" idx="2"/>
          </p:nvPr>
        </p:nvSpPr>
        <p:spPr>
          <a:xfrm>
            <a:off x="0" y="8902344"/>
            <a:ext cx="3070860" cy="470257"/>
          </a:xfrm>
          <a:prstGeom prst="rect">
            <a:avLst/>
          </a:prstGeom>
        </p:spPr>
        <p:txBody>
          <a:bodyPr vert="horz" lIns="94046" tIns="47023" rIns="94046" bIns="47023"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204C6DD0-B7ED-26ED-9130-7C7BAAA1ADB2}"/>
              </a:ext>
            </a:extLst>
          </p:cNvPr>
          <p:cNvSpPr>
            <a:spLocks noGrp="1"/>
          </p:cNvSpPr>
          <p:nvPr>
            <p:ph type="sldNum" sz="quarter" idx="3"/>
          </p:nvPr>
        </p:nvSpPr>
        <p:spPr>
          <a:xfrm>
            <a:off x="4014100" y="8902344"/>
            <a:ext cx="3070860" cy="470257"/>
          </a:xfrm>
          <a:prstGeom prst="rect">
            <a:avLst/>
          </a:prstGeom>
        </p:spPr>
        <p:txBody>
          <a:bodyPr vert="horz" lIns="94046" tIns="47023" rIns="94046" bIns="47023" rtlCol="0" anchor="b"/>
          <a:lstStyle>
            <a:lvl1pPr algn="r">
              <a:defRPr sz="1200"/>
            </a:lvl1pPr>
          </a:lstStyle>
          <a:p>
            <a:fld id="{F95F76EB-A343-4E32-8251-5065FE7580F1}" type="slidenum">
              <a:rPr lang="en-CA" smtClean="0"/>
              <a:t>‹#›</a:t>
            </a:fld>
            <a:endParaRPr lang="en-CA"/>
          </a:p>
        </p:txBody>
      </p:sp>
    </p:spTree>
    <p:extLst>
      <p:ext uri="{BB962C8B-B14F-4D97-AF65-F5344CB8AC3E}">
        <p14:creationId xmlns:p14="http://schemas.microsoft.com/office/powerpoint/2010/main" val="25598583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FFF9B058-EFA1-484C-A463-5D6A28F92E40}" type="datetimeFigureOut">
              <a:rPr lang="en-US" smtClean="0"/>
              <a:t>5/4/2025</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E2432E72-3E77-F542-9090-CD1EF4CFE429}" type="slidenum">
              <a:rPr lang="en-US" smtClean="0"/>
              <a:t>‹#›</a:t>
            </a:fld>
            <a:endParaRPr lang="en-US"/>
          </a:p>
        </p:txBody>
      </p:sp>
    </p:spTree>
    <p:extLst>
      <p:ext uri="{BB962C8B-B14F-4D97-AF65-F5344CB8AC3E}">
        <p14:creationId xmlns:p14="http://schemas.microsoft.com/office/powerpoint/2010/main" val="820679275"/>
      </p:ext>
    </p:extLst>
  </p:cSld>
  <p:clrMap bg1="lt1" tx1="dk1" bg2="lt2" tx2="dk2" accent1="accent1" accent2="accent2" accent3="accent3" accent4="accent4" accent5="accent5" accent6="accent6" hlink="hlink" folHlink="folHlink"/>
  <p:hf hd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E2432E72-3E77-F542-9090-CD1EF4CFE429}" type="slidenum">
              <a:rPr lang="en-US" smtClean="0"/>
              <a:t>2</a:t>
            </a:fld>
            <a:endParaRPr lang="en-US"/>
          </a:p>
        </p:txBody>
      </p:sp>
    </p:spTree>
    <p:extLst>
      <p:ext uri="{BB962C8B-B14F-4D97-AF65-F5344CB8AC3E}">
        <p14:creationId xmlns:p14="http://schemas.microsoft.com/office/powerpoint/2010/main" val="4025562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Canadian CC YUL YHZ</a:t>
            </a:r>
            <a:endParaRPr lang="en-CA"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E2432E72-3E77-F542-9090-CD1EF4CFE429}" type="slidenum">
              <a:rPr lang="en-US" smtClean="0"/>
              <a:t>13</a:t>
            </a:fld>
            <a:endParaRPr lang="en-US"/>
          </a:p>
        </p:txBody>
      </p:sp>
    </p:spTree>
    <p:extLst>
      <p:ext uri="{BB962C8B-B14F-4D97-AF65-F5344CB8AC3E}">
        <p14:creationId xmlns:p14="http://schemas.microsoft.com/office/powerpoint/2010/main" val="297938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tax slip update – Canada Poste</a:t>
            </a:r>
          </a:p>
          <a:p>
            <a:r>
              <a:rPr lang="en-US" dirty="0"/>
              <a:t>Banking information update</a:t>
            </a:r>
            <a:endParaRPr lang="fr-CA"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E2432E72-3E77-F542-9090-CD1EF4CFE429}" type="slidenum">
              <a:rPr lang="en-US" smtClean="0"/>
              <a:t>14</a:t>
            </a:fld>
            <a:endParaRPr lang="en-US"/>
          </a:p>
        </p:txBody>
      </p:sp>
    </p:spTree>
    <p:extLst>
      <p:ext uri="{BB962C8B-B14F-4D97-AF65-F5344CB8AC3E}">
        <p14:creationId xmlns:p14="http://schemas.microsoft.com/office/powerpoint/2010/main" val="311788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E2432E72-3E77-F542-9090-CD1EF4CFE429}" type="slidenum">
              <a:rPr lang="en-US" smtClean="0"/>
              <a:t>15</a:t>
            </a:fld>
            <a:endParaRPr lang="en-US"/>
          </a:p>
        </p:txBody>
      </p:sp>
    </p:spTree>
    <p:extLst>
      <p:ext uri="{BB962C8B-B14F-4D97-AF65-F5344CB8AC3E}">
        <p14:creationId xmlns:p14="http://schemas.microsoft.com/office/powerpoint/2010/main" val="22295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indent="0">
              <a:buNone/>
            </a:pPr>
            <a:r>
              <a:rPr lang="en-US" sz="1000" u="sng" kern="100" dirty="0">
                <a:effectLst/>
                <a:latin typeface="+mn-lt"/>
                <a:ea typeface="Aptos" panose="020B0004020202020204" pitchFamily="34" charset="0"/>
                <a:cs typeface="Arial" panose="020B0604020202020204" pitchFamily="34" charset="0"/>
              </a:rPr>
              <a:t>Why?</a:t>
            </a:r>
          </a:p>
          <a:p>
            <a:pPr lvl="2" indent="0">
              <a:buNone/>
            </a:pPr>
            <a:r>
              <a:rPr lang="en-US" sz="1000" kern="100" dirty="0">
                <a:effectLst/>
                <a:latin typeface="+mn-lt"/>
                <a:ea typeface="Aptos" panose="020B0004020202020204" pitchFamily="34" charset="0"/>
                <a:cs typeface="Arial" panose="020B0604020202020204" pitchFamily="34" charset="0"/>
              </a:rPr>
              <a:t>We are making this change in partnership with Air Canada to help strengthen the privacy and security of both of our businesses. </a:t>
            </a:r>
            <a:endParaRPr lang="en-US" sz="1000" kern="100" dirty="0">
              <a:latin typeface="+mn-lt"/>
              <a:ea typeface="Aptos" panose="020B0004020202020204" pitchFamily="34" charset="0"/>
              <a:cs typeface="Arial" panose="020B0604020202020204" pitchFamily="34" charset="0"/>
            </a:endParaRPr>
          </a:p>
          <a:p>
            <a:pPr lvl="2" indent="0">
              <a:buNone/>
            </a:pPr>
            <a:r>
              <a:rPr lang="en-US" sz="900" u="sng" kern="100" dirty="0">
                <a:effectLst/>
                <a:latin typeface="+mn-lt"/>
                <a:ea typeface="Aptos" panose="020B0004020202020204" pitchFamily="34" charset="0"/>
                <a:cs typeface="Arial" panose="020B0604020202020204" pitchFamily="34" charset="0"/>
              </a:rPr>
              <a:t>When?</a:t>
            </a:r>
          </a:p>
          <a:p>
            <a:pPr lvl="2" indent="0">
              <a:buNone/>
            </a:pPr>
            <a:r>
              <a:rPr lang="en-US" sz="900" kern="100" dirty="0">
                <a:effectLst/>
                <a:latin typeface="+mn-lt"/>
                <a:ea typeface="Aptos" panose="020B0004020202020204" pitchFamily="34" charset="0"/>
                <a:cs typeface="Arial" panose="020B0604020202020204" pitchFamily="34" charset="0"/>
              </a:rPr>
              <a:t>We estimate that it will take a little more than a year to complete the updates to the payment information. We will be doing this on a renewal basis.</a:t>
            </a:r>
          </a:p>
          <a:p>
            <a:pPr lvl="2" indent="0">
              <a:buNone/>
            </a:pPr>
            <a:r>
              <a:rPr lang="en-US" sz="900" u="sng" kern="100" dirty="0">
                <a:effectLst/>
                <a:latin typeface="+mn-lt"/>
                <a:ea typeface="Aptos" panose="020B0004020202020204" pitchFamily="34" charset="0"/>
                <a:cs typeface="Arial" panose="020B0604020202020204" pitchFamily="34" charset="0"/>
              </a:rPr>
              <a:t>How?</a:t>
            </a:r>
          </a:p>
          <a:p>
            <a:pPr lvl="2" indent="0">
              <a:buNone/>
            </a:pPr>
            <a:r>
              <a:rPr lang="en-US" sz="900" kern="100" dirty="0">
                <a:effectLst/>
                <a:latin typeface="+mn-lt"/>
                <a:ea typeface="Aptos" panose="020B0004020202020204" pitchFamily="34" charset="0"/>
                <a:cs typeface="Arial" panose="020B0604020202020204" pitchFamily="34" charset="0"/>
              </a:rPr>
              <a:t>We are taking proactive measures to communicate with clients to ensure they know how and when to update their information. They will be informed through multiple channels, including the Air Canada intranet site and their renewal letter that will be received 60 days in advance.</a:t>
            </a:r>
            <a:endParaRPr lang="en-CA" sz="900" kern="100" dirty="0">
              <a:effectLst/>
              <a:latin typeface="+mn-lt"/>
              <a:ea typeface="Aptos" panose="020B0004020202020204" pitchFamily="34" charset="0"/>
              <a:cs typeface="Arial" panose="020B0604020202020204" pitchFamily="34" charset="0"/>
            </a:endParaRPr>
          </a:p>
          <a:p>
            <a:endParaRPr lang="en-CA"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E2432E72-3E77-F542-9090-CD1EF4CFE429}" type="slidenum">
              <a:rPr lang="en-US" smtClean="0"/>
              <a:t>16</a:t>
            </a:fld>
            <a:endParaRPr lang="en-US"/>
          </a:p>
        </p:txBody>
      </p:sp>
    </p:spTree>
    <p:extLst>
      <p:ext uri="{BB962C8B-B14F-4D97-AF65-F5344CB8AC3E}">
        <p14:creationId xmlns:p14="http://schemas.microsoft.com/office/powerpoint/2010/main" val="50170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2432E72-3E77-F542-9090-CD1EF4CFE429}" type="slidenum">
              <a:rPr lang="en-US" smtClean="0"/>
              <a:t>3</a:t>
            </a:fld>
            <a:endParaRPr lang="en-US"/>
          </a:p>
        </p:txBody>
      </p:sp>
    </p:spTree>
    <p:extLst>
      <p:ext uri="{BB962C8B-B14F-4D97-AF65-F5344CB8AC3E}">
        <p14:creationId xmlns:p14="http://schemas.microsoft.com/office/powerpoint/2010/main" val="413613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AFAF-15CA-E31B-FD85-D0E99DCD2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3A494-5195-CE3A-538C-38108110E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E9B14-7067-8163-4CE8-869DC2D8687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6B47E77-E852-9827-A3D8-8B5F9B38FA8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2DE65D8A-8EE1-100B-BA02-E3CC748B37AD}"/>
              </a:ext>
            </a:extLst>
          </p:cNvPr>
          <p:cNvSpPr>
            <a:spLocks noGrp="1"/>
          </p:cNvSpPr>
          <p:nvPr>
            <p:ph type="sldNum" sz="quarter" idx="5"/>
          </p:nvPr>
        </p:nvSpPr>
        <p:spPr/>
        <p:txBody>
          <a:bodyPr/>
          <a:lstStyle/>
          <a:p>
            <a:fld id="{E2432E72-3E77-F542-9090-CD1EF4CFE429}" type="slidenum">
              <a:rPr lang="en-US" smtClean="0"/>
              <a:t>4</a:t>
            </a:fld>
            <a:endParaRPr lang="en-US"/>
          </a:p>
        </p:txBody>
      </p:sp>
    </p:spTree>
    <p:extLst>
      <p:ext uri="{BB962C8B-B14F-4D97-AF65-F5344CB8AC3E}">
        <p14:creationId xmlns:p14="http://schemas.microsoft.com/office/powerpoint/2010/main" val="267035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FEF07-E5E5-1486-3520-4DEAB004B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2944F-D10B-599F-A816-633AB8BEE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352DD1-D496-1C03-3926-ABA36EFDB82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DFAA61D-9F2F-A56C-B95A-8C9D50E00552}"/>
              </a:ext>
            </a:extLst>
          </p:cNvPr>
          <p:cNvSpPr>
            <a:spLocks noGrp="1"/>
          </p:cNvSpPr>
          <p:nvPr>
            <p:ph type="sldNum" sz="quarter" idx="5"/>
          </p:nvPr>
        </p:nvSpPr>
        <p:spPr/>
        <p:txBody>
          <a:bodyPr/>
          <a:lstStyle/>
          <a:p>
            <a:fld id="{E2432E72-3E77-F542-9090-CD1EF4CFE429}" type="slidenum">
              <a:rPr lang="en-US" smtClean="0"/>
              <a:t>5</a:t>
            </a:fld>
            <a:endParaRPr lang="en-US"/>
          </a:p>
        </p:txBody>
      </p:sp>
    </p:spTree>
    <p:extLst>
      <p:ext uri="{BB962C8B-B14F-4D97-AF65-F5344CB8AC3E}">
        <p14:creationId xmlns:p14="http://schemas.microsoft.com/office/powerpoint/2010/main" val="100957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Other: </a:t>
            </a:r>
          </a:p>
          <a:p>
            <a:r>
              <a:rPr lang="en-US" sz="900" dirty="0"/>
              <a:t>Medical Services (routine check-ups, preventive care, eye exams etc.) . Supplies (wheelchairs, hospital beds, blood pressure monitor </a:t>
            </a:r>
            <a:r>
              <a:rPr lang="en-US" sz="900" dirty="0" err="1"/>
              <a:t>etc</a:t>
            </a:r>
            <a:r>
              <a:rPr lang="en-US" sz="900" dirty="0"/>
              <a:t>)</a:t>
            </a:r>
          </a:p>
          <a:p>
            <a:r>
              <a:rPr lang="en-US" b="0" i="0" dirty="0">
                <a:solidFill>
                  <a:srgbClr val="424242"/>
                </a:solidFill>
                <a:effectLst/>
                <a:latin typeface="Segoe Sans"/>
              </a:rPr>
              <a:t> 88% of dental claims pertain to basic dental services such as cleaning and scaling, while the remaining claims are distributed among endodontics, periodontics, major dental procedures, dentures, and orthodontics.</a:t>
            </a:r>
          </a:p>
          <a:p>
            <a:r>
              <a:rPr lang="en-US" b="0" i="0" dirty="0">
                <a:solidFill>
                  <a:srgbClr val="424242"/>
                </a:solidFill>
                <a:effectLst/>
                <a:latin typeface="Segoe Sans"/>
              </a:rPr>
              <a:t>Other: </a:t>
            </a:r>
            <a:r>
              <a:rPr lang="en-US" b="0" i="0" dirty="0" err="1">
                <a:solidFill>
                  <a:srgbClr val="424242"/>
                </a:solidFill>
                <a:effectLst/>
                <a:latin typeface="Segoe Sans"/>
              </a:rPr>
              <a:t>Endotics,Periodontics</a:t>
            </a:r>
            <a:r>
              <a:rPr lang="en-US" b="0" i="0" dirty="0">
                <a:solidFill>
                  <a:srgbClr val="424242"/>
                </a:solidFill>
                <a:effectLst/>
                <a:latin typeface="Segoe Sans"/>
              </a:rPr>
              <a:t> &amp; Dentures: $480,134 (4.5%)</a:t>
            </a:r>
            <a:endParaRPr lang="en-CA"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E2432E72-3E77-F542-9090-CD1EF4CFE429}" type="slidenum">
              <a:rPr lang="en-US" smtClean="0"/>
              <a:t>6</a:t>
            </a:fld>
            <a:endParaRPr lang="en-US"/>
          </a:p>
        </p:txBody>
      </p:sp>
    </p:spTree>
    <p:extLst>
      <p:ext uri="{BB962C8B-B14F-4D97-AF65-F5344CB8AC3E}">
        <p14:creationId xmlns:p14="http://schemas.microsoft.com/office/powerpoint/2010/main" val="344023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ED4A9-FCA9-54B2-5C9C-F1B6454FD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ACFD6-51D6-DA56-89E4-7F3FEAF64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A39A8-1C7F-41E4-0BAA-8507CD0B8CA5}"/>
              </a:ext>
            </a:extLst>
          </p:cNvPr>
          <p:cNvSpPr>
            <a:spLocks noGrp="1"/>
          </p:cNvSpPr>
          <p:nvPr>
            <p:ph type="body" idx="1"/>
          </p:nvPr>
        </p:nvSpPr>
        <p:spPr/>
        <p:txBody>
          <a:bodyPr/>
          <a:lstStyle/>
          <a:p>
            <a:r>
              <a:rPr lang="en-US" sz="900" dirty="0"/>
              <a:t>Other: </a:t>
            </a:r>
          </a:p>
          <a:p>
            <a:r>
              <a:rPr lang="en-US" sz="900" dirty="0"/>
              <a:t>Medical Services (routine check-ups, preventive care, eye exams etc.) . Supplies (wheelchairs, hospital beds, blood pressure monitor </a:t>
            </a:r>
            <a:r>
              <a:rPr lang="en-US" sz="900" dirty="0" err="1"/>
              <a:t>etc</a:t>
            </a:r>
            <a:r>
              <a:rPr lang="en-US" sz="900" dirty="0"/>
              <a:t>)</a:t>
            </a:r>
          </a:p>
          <a:p>
            <a:r>
              <a:rPr lang="en-US" b="0" i="0" dirty="0">
                <a:solidFill>
                  <a:srgbClr val="424242"/>
                </a:solidFill>
                <a:effectLst/>
                <a:latin typeface="Segoe Sans"/>
              </a:rPr>
              <a:t> 88% of dental claims pertain to basic dental services such as cleaning and scaling, while the remaining claims are distributed among endodontics, periodontics, major dental procedures, dentures, and orthodontics.</a:t>
            </a:r>
          </a:p>
          <a:p>
            <a:r>
              <a:rPr lang="en-US" b="0" i="0" dirty="0">
                <a:solidFill>
                  <a:srgbClr val="424242"/>
                </a:solidFill>
                <a:effectLst/>
                <a:latin typeface="Segoe Sans"/>
              </a:rPr>
              <a:t>Other: </a:t>
            </a:r>
            <a:r>
              <a:rPr lang="en-US" b="0" i="0" dirty="0" err="1">
                <a:solidFill>
                  <a:srgbClr val="424242"/>
                </a:solidFill>
                <a:effectLst/>
                <a:latin typeface="Segoe Sans"/>
              </a:rPr>
              <a:t>Endotics,Periodontics</a:t>
            </a:r>
            <a:r>
              <a:rPr lang="en-US" b="0" i="0" dirty="0">
                <a:solidFill>
                  <a:srgbClr val="424242"/>
                </a:solidFill>
                <a:effectLst/>
                <a:latin typeface="Segoe Sans"/>
              </a:rPr>
              <a:t> &amp; Dentures: $480,134 (4.5%)</a:t>
            </a:r>
            <a:endParaRPr lang="en-CA" dirty="0"/>
          </a:p>
          <a:p>
            <a:r>
              <a:rPr lang="en-US" dirty="0"/>
              <a:t>Major: Includes Dentures</a:t>
            </a:r>
          </a:p>
        </p:txBody>
      </p:sp>
      <p:sp>
        <p:nvSpPr>
          <p:cNvPr id="4" name="Footer Placeholder 3">
            <a:extLst>
              <a:ext uri="{FF2B5EF4-FFF2-40B4-BE49-F238E27FC236}">
                <a16:creationId xmlns:a16="http://schemas.microsoft.com/office/drawing/2014/main" id="{77046879-4D78-1F99-669F-B4022B7E9CA1}"/>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83C016E6-C509-D32C-021A-2916359125C7}"/>
              </a:ext>
            </a:extLst>
          </p:cNvPr>
          <p:cNvSpPr>
            <a:spLocks noGrp="1"/>
          </p:cNvSpPr>
          <p:nvPr>
            <p:ph type="sldNum" sz="quarter" idx="5"/>
          </p:nvPr>
        </p:nvSpPr>
        <p:spPr/>
        <p:txBody>
          <a:bodyPr/>
          <a:lstStyle/>
          <a:p>
            <a:fld id="{E2432E72-3E77-F542-9090-CD1EF4CFE429}" type="slidenum">
              <a:rPr lang="en-US" smtClean="0"/>
              <a:t>7</a:t>
            </a:fld>
            <a:endParaRPr lang="en-US"/>
          </a:p>
        </p:txBody>
      </p:sp>
    </p:spTree>
    <p:extLst>
      <p:ext uri="{BB962C8B-B14F-4D97-AF65-F5344CB8AC3E}">
        <p14:creationId xmlns:p14="http://schemas.microsoft.com/office/powerpoint/2010/main" val="342582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29FF2-8C86-7FEC-84AC-D67769C2B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954B7-C251-1F45-B549-51706846F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12D53-35B7-8F97-DBAD-F0CBE3C14F49}"/>
              </a:ext>
            </a:extLst>
          </p:cNvPr>
          <p:cNvSpPr>
            <a:spLocks noGrp="1"/>
          </p:cNvSpPr>
          <p:nvPr>
            <p:ph type="body" idx="1"/>
          </p:nvPr>
        </p:nvSpPr>
        <p:spPr/>
        <p:txBody>
          <a:bodyPr/>
          <a:lstStyle/>
          <a:p>
            <a:r>
              <a:rPr lang="en-US" sz="900" dirty="0"/>
              <a:t>Other: </a:t>
            </a:r>
          </a:p>
          <a:p>
            <a:r>
              <a:rPr lang="en-US" sz="900" dirty="0"/>
              <a:t>Medical Services (routine check-ups, preventive care, eye exams etc.) . Supplies (wheelchairs, hospital beds, blood pressure monitor </a:t>
            </a:r>
            <a:r>
              <a:rPr lang="en-US" sz="900" dirty="0" err="1"/>
              <a:t>etc</a:t>
            </a:r>
            <a:r>
              <a:rPr lang="en-US" sz="900" dirty="0"/>
              <a:t>)</a:t>
            </a:r>
          </a:p>
          <a:p>
            <a:r>
              <a:rPr lang="en-US" b="0" i="0" dirty="0">
                <a:solidFill>
                  <a:srgbClr val="424242"/>
                </a:solidFill>
                <a:effectLst/>
                <a:latin typeface="Segoe Sans"/>
              </a:rPr>
              <a:t> 88% of dental claims pertain to basic dental services such as cleaning and scaling, while the remaining claims are distributed among endodontics, periodontics, major dental procedures, dentures, and orthodontics.</a:t>
            </a:r>
          </a:p>
          <a:p>
            <a:r>
              <a:rPr lang="en-US" b="0" i="0" dirty="0">
                <a:solidFill>
                  <a:srgbClr val="424242"/>
                </a:solidFill>
                <a:effectLst/>
                <a:latin typeface="Segoe Sans"/>
              </a:rPr>
              <a:t>Other: </a:t>
            </a:r>
            <a:r>
              <a:rPr lang="en-US" b="0" i="0" dirty="0" err="1">
                <a:solidFill>
                  <a:srgbClr val="424242"/>
                </a:solidFill>
                <a:effectLst/>
                <a:latin typeface="Segoe Sans"/>
              </a:rPr>
              <a:t>Endotics,Periodontics</a:t>
            </a:r>
            <a:r>
              <a:rPr lang="en-US" b="0" i="0" dirty="0">
                <a:solidFill>
                  <a:srgbClr val="424242"/>
                </a:solidFill>
                <a:effectLst/>
                <a:latin typeface="Segoe Sans"/>
              </a:rPr>
              <a:t> &amp; Dentures: $480,134 (4.5%)</a:t>
            </a:r>
            <a:endParaRPr lang="en-CA" dirty="0"/>
          </a:p>
          <a:p>
            <a:endParaRPr lang="en-US" dirty="0"/>
          </a:p>
        </p:txBody>
      </p:sp>
      <p:sp>
        <p:nvSpPr>
          <p:cNvPr id="4" name="Footer Placeholder 3">
            <a:extLst>
              <a:ext uri="{FF2B5EF4-FFF2-40B4-BE49-F238E27FC236}">
                <a16:creationId xmlns:a16="http://schemas.microsoft.com/office/drawing/2014/main" id="{67E7820A-AC7C-D084-B35A-53E0E4E1291F}"/>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85C1CD4D-8D4B-C7C4-FCB6-0980314E8C5A}"/>
              </a:ext>
            </a:extLst>
          </p:cNvPr>
          <p:cNvSpPr>
            <a:spLocks noGrp="1"/>
          </p:cNvSpPr>
          <p:nvPr>
            <p:ph type="sldNum" sz="quarter" idx="5"/>
          </p:nvPr>
        </p:nvSpPr>
        <p:spPr/>
        <p:txBody>
          <a:bodyPr/>
          <a:lstStyle/>
          <a:p>
            <a:fld id="{E2432E72-3E77-F542-9090-CD1EF4CFE429}" type="slidenum">
              <a:rPr lang="en-US" smtClean="0"/>
              <a:t>8</a:t>
            </a:fld>
            <a:endParaRPr lang="en-US"/>
          </a:p>
        </p:txBody>
      </p:sp>
    </p:spTree>
    <p:extLst>
      <p:ext uri="{BB962C8B-B14F-4D97-AF65-F5344CB8AC3E}">
        <p14:creationId xmlns:p14="http://schemas.microsoft.com/office/powerpoint/2010/main" val="130239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Diabetes: Ozempic / Freestyle  HBP: Crestor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E2432E72-3E77-F542-9090-CD1EF4CFE429}" type="slidenum">
              <a:rPr lang="en-US" smtClean="0"/>
              <a:t>9</a:t>
            </a:fld>
            <a:endParaRPr lang="en-US"/>
          </a:p>
        </p:txBody>
      </p:sp>
    </p:spTree>
    <p:extLst>
      <p:ext uri="{BB962C8B-B14F-4D97-AF65-F5344CB8AC3E}">
        <p14:creationId xmlns:p14="http://schemas.microsoft.com/office/powerpoint/2010/main" val="302468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CC Canada – YUL/YHZ</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E2432E72-3E77-F542-9090-CD1EF4CFE429}" type="slidenum">
              <a:rPr lang="en-US" smtClean="0"/>
              <a:t>12</a:t>
            </a:fld>
            <a:endParaRPr lang="en-US"/>
          </a:p>
        </p:txBody>
      </p:sp>
    </p:spTree>
    <p:extLst>
      <p:ext uri="{BB962C8B-B14F-4D97-AF65-F5344CB8AC3E}">
        <p14:creationId xmlns:p14="http://schemas.microsoft.com/office/powerpoint/2010/main" val="2979384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Couverture 1">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5795" y="1174433"/>
            <a:ext cx="7355205" cy="1328292"/>
          </a:xfrm>
          <a:prstGeom prst="rect">
            <a:avLst/>
          </a:prstGeom>
        </p:spPr>
        <p:txBody>
          <a:bodyPr lIns="0" anchor="b">
            <a:normAutofit/>
          </a:bodyPr>
          <a:lstStyle>
            <a:lvl1pPr algn="l">
              <a:defRPr sz="2400">
                <a:solidFill>
                  <a:schemeClr val="tx1"/>
                </a:solidFill>
                <a:latin typeface="Verdana" charset="0"/>
                <a:ea typeface="Verdana" charset="0"/>
                <a:cs typeface="Verdana" charset="0"/>
              </a:defRPr>
            </a:lvl1pPr>
          </a:lstStyle>
          <a:p>
            <a:r>
              <a:rPr lang="en-US" dirty="0"/>
              <a:t>Title / </a:t>
            </a:r>
            <a:r>
              <a:rPr lang="en-US" dirty="0" err="1"/>
              <a:t>Titre</a:t>
            </a:r>
            <a:endParaRPr lang="en-US" dirty="0"/>
          </a:p>
        </p:txBody>
      </p:sp>
      <p:sp>
        <p:nvSpPr>
          <p:cNvPr id="4" name="Subtitle 2"/>
          <p:cNvSpPr>
            <a:spLocks noGrp="1"/>
          </p:cNvSpPr>
          <p:nvPr>
            <p:ph type="subTitle" idx="1" hasCustomPrompt="1"/>
          </p:nvPr>
        </p:nvSpPr>
        <p:spPr>
          <a:xfrm>
            <a:off x="645795" y="2712921"/>
            <a:ext cx="7355205" cy="818972"/>
          </a:xfrm>
          <a:prstGeom prst="rect">
            <a:avLst/>
          </a:prstGeom>
        </p:spPr>
        <p:txBody>
          <a:bodyPr lIns="0" tIns="0">
            <a:normAutofit/>
          </a:bodyPr>
          <a:lstStyle>
            <a:lvl1pPr marL="0" indent="0" algn="l">
              <a:spcBef>
                <a:spcPts val="0"/>
              </a:spcBef>
              <a:buNone/>
              <a:defRPr sz="1600" b="1">
                <a:solidFill>
                  <a:schemeClr val="bg1">
                    <a:lumMod val="65000"/>
                  </a:schemeClr>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Nom du </a:t>
            </a:r>
            <a:r>
              <a:rPr lang="en-US" dirty="0" err="1"/>
              <a:t>présentateur</a:t>
            </a:r>
            <a:endParaRPr lang="en-US" dirty="0"/>
          </a:p>
          <a:p>
            <a:r>
              <a:rPr lang="en-US" dirty="0"/>
              <a:t>Department / </a:t>
            </a:r>
            <a:r>
              <a:rPr lang="en-US" dirty="0" err="1"/>
              <a:t>Département</a:t>
            </a:r>
            <a:endParaRPr lang="en-US" dirty="0"/>
          </a:p>
        </p:txBody>
      </p:sp>
      <p:sp>
        <p:nvSpPr>
          <p:cNvPr id="5" name="Text Placeholder 6"/>
          <p:cNvSpPr>
            <a:spLocks noGrp="1"/>
          </p:cNvSpPr>
          <p:nvPr>
            <p:ph type="body" sz="quarter" idx="10" hasCustomPrompt="1"/>
          </p:nvPr>
        </p:nvSpPr>
        <p:spPr>
          <a:xfrm>
            <a:off x="646113" y="3862754"/>
            <a:ext cx="7354887" cy="664858"/>
          </a:xfrm>
          <a:prstGeom prst="rect">
            <a:avLst/>
          </a:prstGeom>
        </p:spPr>
        <p:txBody>
          <a:bodyPr lIns="0"/>
          <a:lstStyle>
            <a:lvl1pPr>
              <a:defRPr sz="1200">
                <a:solidFill>
                  <a:schemeClr val="bg1">
                    <a:lumMod val="65000"/>
                  </a:schemeClr>
                </a:solidFill>
              </a:defRPr>
            </a:lvl1pPr>
          </a:lstStyle>
          <a:p>
            <a:pPr lvl="0"/>
            <a:r>
              <a:rPr lang="en-US" dirty="0"/>
              <a:t>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320" y="493713"/>
            <a:ext cx="3002774" cy="3996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893" y="4561061"/>
            <a:ext cx="1573215" cy="144745"/>
          </a:xfrm>
          <a:prstGeom prst="rect">
            <a:avLst/>
          </a:prstGeom>
        </p:spPr>
      </p:pic>
      <p:sp>
        <p:nvSpPr>
          <p:cNvPr id="2" name="Rectangle 1"/>
          <p:cNvSpPr/>
          <p:nvPr userDrawn="1"/>
        </p:nvSpPr>
        <p:spPr>
          <a:xfrm>
            <a:off x="0" y="0"/>
            <a:ext cx="408562" cy="5143500"/>
          </a:xfrm>
          <a:prstGeom prst="rect">
            <a:avLst/>
          </a:prstGeom>
          <a:solidFill>
            <a:schemeClr val="tx1"/>
          </a:solidFill>
          <a:ln>
            <a:noFill/>
          </a:ln>
        </p:spPr>
        <p:style>
          <a:lnRef idx="2">
            <a:schemeClr val="dk1">
              <a:shade val="50000"/>
            </a:schemeClr>
          </a:lnRef>
          <a:fillRef idx="1003">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62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Photo2">
    <p:spTree>
      <p:nvGrpSpPr>
        <p:cNvPr id="1" name=""/>
        <p:cNvGrpSpPr/>
        <p:nvPr/>
      </p:nvGrpSpPr>
      <p:grpSpPr>
        <a:xfrm>
          <a:off x="0" y="0"/>
          <a:ext cx="0" cy="0"/>
          <a:chOff x="0" y="0"/>
          <a:chExt cx="0" cy="0"/>
        </a:xfrm>
      </p:grpSpPr>
      <p:sp>
        <p:nvSpPr>
          <p:cNvPr id="16" name="Picture Placeholder 8"/>
          <p:cNvSpPr>
            <a:spLocks noGrp="1"/>
          </p:cNvSpPr>
          <p:nvPr>
            <p:ph type="pic" sz="quarter" idx="14" hasCustomPrompt="1"/>
          </p:nvPr>
        </p:nvSpPr>
        <p:spPr>
          <a:xfrm>
            <a:off x="250825" y="268287"/>
            <a:ext cx="8631238" cy="4552067"/>
          </a:xfrm>
          <a:prstGeom prst="rect">
            <a:avLst/>
          </a:prstGeom>
        </p:spPr>
        <p:txBody>
          <a:bodyPr/>
          <a:lstStyle>
            <a:lvl1pPr>
              <a:defRPr sz="2400">
                <a:latin typeface="Verdana" charset="0"/>
                <a:ea typeface="Verdana" charset="0"/>
                <a:cs typeface="Verdana" charset="0"/>
              </a:defRPr>
            </a:lvl1pPr>
          </a:lstStyle>
          <a:p>
            <a:r>
              <a:rPr lang="en-US" dirty="0"/>
              <a:t>Photo</a:t>
            </a:r>
          </a:p>
        </p:txBody>
      </p:sp>
      <p:sp>
        <p:nvSpPr>
          <p:cNvPr id="17" name="Title 1"/>
          <p:cNvSpPr>
            <a:spLocks noGrp="1"/>
          </p:cNvSpPr>
          <p:nvPr>
            <p:ph type="ctrTitle" hasCustomPrompt="1"/>
          </p:nvPr>
        </p:nvSpPr>
        <p:spPr>
          <a:xfrm>
            <a:off x="645795" y="950913"/>
            <a:ext cx="7355205" cy="1328292"/>
          </a:xfrm>
          <a:prstGeom prst="rect">
            <a:avLst/>
          </a:prstGeom>
        </p:spPr>
        <p:txBody>
          <a:bodyPr lIns="0" tIns="0" anchor="t" anchorCtr="0">
            <a:normAutofit/>
          </a:bodyPr>
          <a:lstStyle>
            <a:lvl1pPr algn="l">
              <a:defRPr sz="2400" baseline="0">
                <a:solidFill>
                  <a:schemeClr val="bg1">
                    <a:lumMod val="95000"/>
                  </a:schemeClr>
                </a:solidFill>
                <a:latin typeface="Verdana" charset="0"/>
                <a:ea typeface="Verdana" charset="0"/>
                <a:cs typeface="Verdana" charset="0"/>
              </a:defRPr>
            </a:lvl1pPr>
          </a:lstStyle>
          <a:p>
            <a:r>
              <a:rPr lang="en-US" dirty="0"/>
              <a:t>Section title</a:t>
            </a:r>
            <a:br>
              <a:rPr lang="en-US" dirty="0"/>
            </a:br>
            <a:r>
              <a:rPr lang="en-US" dirty="0" err="1"/>
              <a:t>Titre</a:t>
            </a:r>
            <a:r>
              <a:rPr lang="en-US" dirty="0"/>
              <a:t> de la section</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1">
          <p15:clr>
            <a:srgbClr val="FBAE40"/>
          </p15:clr>
        </p15:guide>
        <p15:guide id="4" pos="4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Texte 2">
    <p:bg>
      <p:bgPr>
        <a:solidFill>
          <a:srgbClr val="000000"/>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28650" y="453867"/>
            <a:ext cx="7886700" cy="720566"/>
          </a:xfrm>
          <a:prstGeom prst="rect">
            <a:avLst/>
          </a:prstGeom>
        </p:spPr>
        <p:txBody>
          <a:bodyPr vert="horz" lIns="0" tIns="45720" rIns="90000" bIns="45720" rtlCol="0" anchor="t" anchorCtr="0">
            <a:normAutofit/>
          </a:bodyPr>
          <a:lstStyle>
            <a:lvl1pPr>
              <a:defRPr sz="2400">
                <a:latin typeface="Verdana" charset="0"/>
                <a:ea typeface="Verdana" charset="0"/>
                <a:cs typeface="Verdana" charset="0"/>
              </a:defRPr>
            </a:lvl1pPr>
          </a:lstStyle>
          <a:p>
            <a:r>
              <a:rPr lang="en-US" dirty="0"/>
              <a:t>Title / </a:t>
            </a:r>
            <a:r>
              <a:rPr lang="en-US" dirty="0" err="1"/>
              <a:t>Titre</a:t>
            </a:r>
            <a:endParaRPr lang="en-US" dirty="0"/>
          </a:p>
        </p:txBody>
      </p:sp>
      <p:sp>
        <p:nvSpPr>
          <p:cNvPr id="13" name="Text Placeholder 12"/>
          <p:cNvSpPr>
            <a:spLocks noGrp="1"/>
          </p:cNvSpPr>
          <p:nvPr>
            <p:ph type="body" sz="quarter" idx="10" hasCustomPrompt="1"/>
          </p:nvPr>
        </p:nvSpPr>
        <p:spPr>
          <a:xfrm>
            <a:off x="628651" y="1370013"/>
            <a:ext cx="7886700" cy="3128962"/>
          </a:xfrm>
          <a:prstGeom prst="rect">
            <a:avLst/>
          </a:prstGeom>
        </p:spPr>
        <p:txBody>
          <a:bodyPr lIns="0" tIns="46800" rIns="90000">
            <a:normAutofit/>
          </a:bodyPr>
          <a:lstStyle>
            <a:lvl1pPr>
              <a:defRPr sz="1400" baseline="0">
                <a:latin typeface="Verdana" charset="0"/>
                <a:ea typeface="Verdana" charset="0"/>
                <a:cs typeface="Verdana" charset="0"/>
              </a:defRPr>
            </a:lvl1pPr>
            <a:lvl2pPr marL="269875" indent="-269875">
              <a:spcBef>
                <a:spcPts val="600"/>
              </a:spcBef>
              <a:buClr>
                <a:srgbClr val="B1A185"/>
              </a:buClr>
              <a:buSzPct val="110000"/>
              <a:buFont typeface="LucidaGrande" charset="0"/>
              <a:buChar char="-"/>
              <a:tabLst/>
              <a:defRPr sz="1400">
                <a:latin typeface="Verdana" charset="0"/>
                <a:ea typeface="Verdana" charset="0"/>
                <a:cs typeface="Verdana" charset="0"/>
              </a:defRPr>
            </a:lvl2pPr>
            <a:lvl3pPr>
              <a:spcBef>
                <a:spcPts val="600"/>
              </a:spcBef>
              <a:buClr>
                <a:schemeClr val="bg2"/>
              </a:buClr>
              <a:buSzPct val="80000"/>
              <a:defRPr sz="1400" baseline="0">
                <a:solidFill>
                  <a:schemeClr val="bg1"/>
                </a:solidFill>
                <a:latin typeface="Verdana" charset="0"/>
                <a:ea typeface="Verdana" charset="0"/>
                <a:cs typeface="Verdana" charset="0"/>
              </a:defRPr>
            </a:lvl3pPr>
            <a:lvl4pPr>
              <a:defRPr sz="2400"/>
            </a:lvl4pPr>
            <a:lvl5pPr>
              <a:defRPr sz="2400"/>
            </a:lvl5pPr>
          </a:lstStyle>
          <a:p>
            <a:pPr lvl="0"/>
            <a:r>
              <a:rPr lang="en-US" dirty="0"/>
              <a:t>Master text styles / Styles du </a:t>
            </a:r>
            <a:r>
              <a:rPr lang="en-US" dirty="0" err="1"/>
              <a:t>texte</a:t>
            </a:r>
            <a:endParaRPr lang="en-US" dirty="0"/>
          </a:p>
          <a:p>
            <a:pPr lvl="1"/>
            <a:r>
              <a:rPr lang="en-US" dirty="0"/>
              <a:t>2nd level / 2e </a:t>
            </a:r>
            <a:r>
              <a:rPr lang="en-US" dirty="0" err="1"/>
              <a:t>niveau</a:t>
            </a:r>
            <a:endParaRPr lang="en-US" dirty="0"/>
          </a:p>
          <a:p>
            <a:pPr lvl="2"/>
            <a:r>
              <a:rPr lang="en-US" dirty="0"/>
              <a:t>3rd level / 3e </a:t>
            </a:r>
            <a:r>
              <a:rPr lang="en-US" dirty="0" err="1"/>
              <a:t>niveau</a:t>
            </a:r>
            <a:endParaRPr lang="en-US" dirty="0"/>
          </a:p>
        </p:txBody>
      </p:sp>
      <p:sp>
        <p:nvSpPr>
          <p:cNvPr id="7" name="Date Placeholder 3"/>
          <p:cNvSpPr>
            <a:spLocks noGrp="1"/>
          </p:cNvSpPr>
          <p:nvPr>
            <p:ph type="dt" sz="half" idx="2"/>
          </p:nvPr>
        </p:nvSpPr>
        <p:spPr>
          <a:xfrm>
            <a:off x="3543300" y="4690110"/>
            <a:ext cx="2057400" cy="273844"/>
          </a:xfrm>
          <a:prstGeom prst="rect">
            <a:avLst/>
          </a:prstGeom>
        </p:spPr>
        <p:txBody>
          <a:bodyPr vert="horz" lIns="91440" tIns="45720" rIns="91440" bIns="45720" rtlCol="0" anchor="ctr"/>
          <a:lstStyle>
            <a:lvl1pPr algn="ctr">
              <a:defRPr sz="750" b="0" i="0">
                <a:solidFill>
                  <a:schemeClr val="bg1"/>
                </a:solidFill>
                <a:latin typeface="Arial" charset="0"/>
                <a:ea typeface="Arial" charset="0"/>
                <a:cs typeface="Arial" charset="0"/>
              </a:defRPr>
            </a:lvl1pPr>
          </a:lstStyle>
          <a:p>
            <a:fld id="{4D9EF702-30FD-48BE-B28A-9F5B5C9E84C8}" type="datetime1">
              <a:rPr lang="en-CA" smtClean="0"/>
              <a:t>2025-05-04</a:t>
            </a:fld>
            <a:endParaRPr lang="en-US"/>
          </a:p>
        </p:txBody>
      </p:sp>
      <p:sp>
        <p:nvSpPr>
          <p:cNvPr id="10" name="Slide Number Placeholder 5"/>
          <p:cNvSpPr>
            <a:spLocks noGrp="1"/>
          </p:cNvSpPr>
          <p:nvPr>
            <p:ph type="sldNum" sz="quarter" idx="4"/>
          </p:nvPr>
        </p:nvSpPr>
        <p:spPr>
          <a:xfrm>
            <a:off x="6457950" y="4690110"/>
            <a:ext cx="2057400" cy="273844"/>
          </a:xfrm>
          <a:prstGeom prst="rect">
            <a:avLst/>
          </a:prstGeom>
        </p:spPr>
        <p:txBody>
          <a:bodyPr vert="horz" lIns="91440" tIns="45720" rIns="91440" bIns="45720" rtlCol="0" anchor="ctr"/>
          <a:lstStyle>
            <a:lvl1pPr algn="r">
              <a:defRPr sz="750" b="0" i="0">
                <a:solidFill>
                  <a:schemeClr val="bg1"/>
                </a:solidFill>
                <a:latin typeface="Arial" charset="0"/>
                <a:ea typeface="Arial" charset="0"/>
                <a:cs typeface="Arial" charset="0"/>
              </a:defRPr>
            </a:lvl1pPr>
          </a:lstStyle>
          <a:p>
            <a:fld id="{4217043C-ECCA-4141-BE0A-7C81BA1A06F9}" type="slidenum">
              <a:rPr lang="en-US" smtClean="0"/>
              <a:pPr/>
              <a:t>‹#›</a:t>
            </a:fld>
            <a:endParaRPr lang="en-US"/>
          </a:p>
        </p:txBody>
      </p:sp>
      <p:cxnSp>
        <p:nvCxnSpPr>
          <p:cNvPr id="11" name="Straight Connector 10"/>
          <p:cNvCxnSpPr/>
          <p:nvPr userDrawn="1"/>
        </p:nvCxnSpPr>
        <p:spPr>
          <a:xfrm>
            <a:off x="628650" y="4467286"/>
            <a:ext cx="7886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614795"/>
            <a:ext cx="385979" cy="374400"/>
          </a:xfrm>
          <a:prstGeom prst="rect">
            <a:avLst/>
          </a:prstGeom>
        </p:spPr>
      </p:pic>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1">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45795" y="950912"/>
            <a:ext cx="7977304" cy="1137531"/>
          </a:xfrm>
          <a:prstGeom prst="rect">
            <a:avLst/>
          </a:prstGeom>
        </p:spPr>
        <p:txBody>
          <a:bodyPr lIns="0" tIns="0" anchor="t" anchorCtr="0">
            <a:normAutofit/>
          </a:bodyPr>
          <a:lstStyle>
            <a:lvl1pPr algn="l">
              <a:defRPr sz="2400">
                <a:solidFill>
                  <a:schemeClr val="tx1"/>
                </a:solidFill>
                <a:latin typeface="Verdana" charset="0"/>
                <a:ea typeface="Verdana" charset="0"/>
                <a:cs typeface="Verdana" charset="0"/>
              </a:defRPr>
            </a:lvl1pPr>
          </a:lstStyle>
          <a:p>
            <a:r>
              <a:rPr lang="en-US" dirty="0"/>
              <a:t>Title / </a:t>
            </a:r>
            <a:r>
              <a:rPr lang="en-US" dirty="0" err="1"/>
              <a:t>Titre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319" y="4413391"/>
            <a:ext cx="2997535" cy="39890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893" y="4561061"/>
            <a:ext cx="1573215" cy="144745"/>
          </a:xfrm>
          <a:prstGeom prst="rect">
            <a:avLst/>
          </a:prstGeom>
        </p:spPr>
      </p:pic>
      <p:sp>
        <p:nvSpPr>
          <p:cNvPr id="9" name="Rectangle 8"/>
          <p:cNvSpPr/>
          <p:nvPr userDrawn="1"/>
        </p:nvSpPr>
        <p:spPr>
          <a:xfrm>
            <a:off x="0" y="0"/>
            <a:ext cx="408562" cy="5143500"/>
          </a:xfrm>
          <a:prstGeom prst="rect">
            <a:avLst/>
          </a:prstGeom>
          <a:solidFill>
            <a:schemeClr val="tx1"/>
          </a:solidFill>
          <a:ln>
            <a:noFill/>
          </a:ln>
        </p:spPr>
        <p:style>
          <a:lnRef idx="2">
            <a:schemeClr val="dk1">
              <a:shade val="50000"/>
            </a:schemeClr>
          </a:lnRef>
          <a:fillRef idx="1003">
            <a:schemeClr val="dk1"/>
          </a:fillRef>
          <a:effectRef idx="0">
            <a:schemeClr val="dk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15:guide id="1" orient="horz" pos="2641">
          <p15:clr>
            <a:srgbClr val="FBAE40"/>
          </p15:clr>
        </p15:guide>
        <p15:guide id="2" orient="horz" pos="169">
          <p15:clr>
            <a:srgbClr val="FBAE40"/>
          </p15:clr>
        </p15:guide>
        <p15:guide id="3" pos="2880">
          <p15:clr>
            <a:srgbClr val="FBAE40"/>
          </p15:clr>
        </p15:guide>
        <p15:guide id="4" pos="158">
          <p15:clr>
            <a:srgbClr val="FBAE40"/>
          </p15:clr>
        </p15:guide>
        <p15:guide id="5" pos="56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 Rondelle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914251"/>
            <a:ext cx="7886700" cy="1535244"/>
          </a:xfrm>
          <a:prstGeom prst="rect">
            <a:avLst/>
          </a:prstGeom>
        </p:spPr>
        <p:txBody>
          <a:bodyPr lIns="0" rIns="90000"/>
          <a:lstStyle>
            <a:lvl1pPr>
              <a:defRPr sz="2400" baseline="0">
                <a:solidFill>
                  <a:schemeClr val="tx1"/>
                </a:solidFill>
                <a:latin typeface="Verdana" charset="0"/>
                <a:ea typeface="Verdana" charset="0"/>
                <a:cs typeface="Verdana" charset="0"/>
              </a:defRPr>
            </a:lvl1pPr>
          </a:lstStyle>
          <a:p>
            <a:r>
              <a:rPr lang="en-US" dirty="0"/>
              <a:t>Section title</a:t>
            </a:r>
            <a:br>
              <a:rPr lang="en-US" dirty="0"/>
            </a:br>
            <a:r>
              <a:rPr lang="en-US" dirty="0" err="1"/>
              <a:t>Titre</a:t>
            </a:r>
            <a:r>
              <a:rPr lang="en-US" dirty="0"/>
              <a:t> de la section</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16606"/>
            <a:ext cx="825248" cy="800492"/>
          </a:xfrm>
          <a:prstGeom prst="rect">
            <a:avLst/>
          </a:prstGeom>
        </p:spPr>
      </p:pic>
      <p:sp>
        <p:nvSpPr>
          <p:cNvPr id="4" name="Rectangle 3"/>
          <p:cNvSpPr/>
          <p:nvPr userDrawn="1"/>
        </p:nvSpPr>
        <p:spPr>
          <a:xfrm>
            <a:off x="0" y="4380088"/>
            <a:ext cx="9144000" cy="763411"/>
          </a:xfrm>
          <a:prstGeom prst="rect">
            <a:avLst/>
          </a:prstGeom>
          <a:solidFill>
            <a:schemeClr val="tx1"/>
          </a:solidFill>
          <a:ln>
            <a:noFill/>
          </a:ln>
        </p:spPr>
        <p:style>
          <a:lnRef idx="2">
            <a:schemeClr val="dk1">
              <a:shade val="50000"/>
            </a:schemeClr>
          </a:lnRef>
          <a:fillRef idx="1003">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25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Texte 1">
    <p:spTree>
      <p:nvGrpSpPr>
        <p:cNvPr id="1" name=""/>
        <p:cNvGrpSpPr/>
        <p:nvPr/>
      </p:nvGrpSpPr>
      <p:grpSpPr>
        <a:xfrm>
          <a:off x="0" y="0"/>
          <a:ext cx="0" cy="0"/>
          <a:chOff x="0" y="0"/>
          <a:chExt cx="0" cy="0"/>
        </a:xfrm>
      </p:grpSpPr>
      <p:sp>
        <p:nvSpPr>
          <p:cNvPr id="6" name="Text Placeholder 12"/>
          <p:cNvSpPr>
            <a:spLocks noGrp="1"/>
          </p:cNvSpPr>
          <p:nvPr>
            <p:ph type="body" sz="quarter" idx="12" hasCustomPrompt="1"/>
          </p:nvPr>
        </p:nvSpPr>
        <p:spPr>
          <a:xfrm>
            <a:off x="628651" y="1370013"/>
            <a:ext cx="7886700" cy="3128962"/>
          </a:xfrm>
          <a:prstGeom prst="rect">
            <a:avLst/>
          </a:prstGeom>
        </p:spPr>
        <p:txBody>
          <a:bodyPr lIns="0">
            <a:normAutofit/>
          </a:bodyPr>
          <a:lstStyle>
            <a:lvl1pPr>
              <a:defRPr sz="1400">
                <a:solidFill>
                  <a:schemeClr val="tx1"/>
                </a:solidFill>
                <a:latin typeface="Verdana" charset="0"/>
                <a:ea typeface="Verdana" charset="0"/>
                <a:cs typeface="Verdana" charset="0"/>
              </a:defRPr>
            </a:lvl1pPr>
            <a:lvl2pPr marL="269875" indent="-269875">
              <a:spcBef>
                <a:spcPts val="600"/>
              </a:spcBef>
              <a:buClr>
                <a:srgbClr val="B1A185"/>
              </a:buClr>
              <a:buSzPct val="110000"/>
              <a:buFont typeface="LucidaGrande" charset="0"/>
              <a:buChar char="-"/>
              <a:tabLst/>
              <a:defRPr sz="1400">
                <a:solidFill>
                  <a:schemeClr val="tx1"/>
                </a:solidFill>
                <a:latin typeface="Verdana" charset="0"/>
                <a:ea typeface="Verdana" charset="0"/>
                <a:cs typeface="Verdana" charset="0"/>
              </a:defRPr>
            </a:lvl2pPr>
            <a:lvl3pPr marL="857250" indent="-171450">
              <a:spcBef>
                <a:spcPts val="600"/>
              </a:spcBef>
              <a:buClr>
                <a:schemeClr val="bg2"/>
              </a:buClr>
              <a:buSzPct val="80000"/>
              <a:buFont typeface="Arial" charset="0"/>
              <a:buChar char="•"/>
              <a:defRPr sz="1400">
                <a:solidFill>
                  <a:schemeClr val="tx1"/>
                </a:solidFill>
                <a:latin typeface="Verdana" charset="0"/>
                <a:ea typeface="Verdana" charset="0"/>
                <a:cs typeface="Verdana" charset="0"/>
              </a:defRPr>
            </a:lvl3pPr>
            <a:lvl4pPr>
              <a:defRPr sz="2400"/>
            </a:lvl4pPr>
            <a:lvl5pPr>
              <a:defRPr sz="2400"/>
            </a:lvl5pPr>
          </a:lstStyle>
          <a:p>
            <a:pPr lvl="0"/>
            <a:r>
              <a:rPr lang="en-US" dirty="0"/>
              <a:t>Master text styles / Styles du </a:t>
            </a:r>
            <a:r>
              <a:rPr lang="en-US" dirty="0" err="1"/>
              <a:t>texte</a:t>
            </a:r>
            <a:endParaRPr lang="en-US" dirty="0"/>
          </a:p>
          <a:p>
            <a:pPr lvl="1"/>
            <a:r>
              <a:rPr lang="en-US" dirty="0"/>
              <a:t>2nd level / 2e </a:t>
            </a:r>
            <a:r>
              <a:rPr lang="en-US" dirty="0" err="1"/>
              <a:t>niveau</a:t>
            </a:r>
            <a:endParaRPr lang="en-US" dirty="0"/>
          </a:p>
          <a:p>
            <a:pPr lvl="2"/>
            <a:r>
              <a:rPr lang="en-US" dirty="0"/>
              <a:t>3rd level / 3e </a:t>
            </a:r>
            <a:r>
              <a:rPr lang="en-US" dirty="0" err="1"/>
              <a:t>niveau</a:t>
            </a:r>
            <a:endParaRPr lang="en-US" dirty="0"/>
          </a:p>
        </p:txBody>
      </p:sp>
      <p:sp>
        <p:nvSpPr>
          <p:cNvPr id="2" name="Title 1"/>
          <p:cNvSpPr>
            <a:spLocks noGrp="1"/>
          </p:cNvSpPr>
          <p:nvPr>
            <p:ph type="title" hasCustomPrompt="1"/>
          </p:nvPr>
        </p:nvSpPr>
        <p:spPr>
          <a:xfrm>
            <a:off x="628650" y="447675"/>
            <a:ext cx="7886700" cy="993775"/>
          </a:xfrm>
          <a:prstGeom prst="rect">
            <a:avLst/>
          </a:prstGeom>
        </p:spPr>
        <p:txBody>
          <a:bodyPr lIns="0" rIns="90000"/>
          <a:lstStyle>
            <a:lvl1pPr>
              <a:defRPr sz="2400">
                <a:solidFill>
                  <a:schemeClr val="tx1"/>
                </a:solidFill>
                <a:latin typeface="Verdana" charset="0"/>
                <a:ea typeface="Verdana" charset="0"/>
                <a:cs typeface="Verdana" charset="0"/>
              </a:defRPr>
            </a:lvl1pPr>
          </a:lstStyle>
          <a:p>
            <a:r>
              <a:rPr lang="en-US" dirty="0"/>
              <a:t>Title / </a:t>
            </a:r>
            <a:r>
              <a:rPr lang="en-US" dirty="0" err="1"/>
              <a:t>Titre</a:t>
            </a:r>
            <a:endParaRPr lang="en-US" dirty="0"/>
          </a:p>
        </p:txBody>
      </p:sp>
      <p:sp>
        <p:nvSpPr>
          <p:cNvPr id="7" name="Date Placeholder 3"/>
          <p:cNvSpPr>
            <a:spLocks noGrp="1"/>
          </p:cNvSpPr>
          <p:nvPr>
            <p:ph type="dt" sz="half" idx="2"/>
          </p:nvPr>
        </p:nvSpPr>
        <p:spPr>
          <a:xfrm>
            <a:off x="3543300" y="4690110"/>
            <a:ext cx="2057400" cy="273844"/>
          </a:xfrm>
          <a:prstGeom prst="rect">
            <a:avLst/>
          </a:prstGeom>
        </p:spPr>
        <p:txBody>
          <a:bodyPr vert="horz" lIns="91440" tIns="45720" rIns="91440" bIns="45720" rtlCol="0" anchor="ctr"/>
          <a:lstStyle>
            <a:lvl1pPr algn="ctr">
              <a:defRPr sz="750" b="0" i="0">
                <a:solidFill>
                  <a:schemeClr val="tx1"/>
                </a:solidFill>
                <a:latin typeface="Arial" charset="0"/>
                <a:ea typeface="Arial" charset="0"/>
                <a:cs typeface="Arial" charset="0"/>
              </a:defRPr>
            </a:lvl1pPr>
          </a:lstStyle>
          <a:p>
            <a:fld id="{4292742E-25F1-4532-85C6-D95E52C144E1}" type="datetime1">
              <a:rPr lang="en-CA" smtClean="0"/>
              <a:t>2025-05-04</a:t>
            </a:fld>
            <a:endParaRPr lang="en-US" dirty="0"/>
          </a:p>
        </p:txBody>
      </p:sp>
      <p:sp>
        <p:nvSpPr>
          <p:cNvPr id="8" name="Slide Number Placeholder 5"/>
          <p:cNvSpPr>
            <a:spLocks noGrp="1"/>
          </p:cNvSpPr>
          <p:nvPr>
            <p:ph type="sldNum" sz="quarter" idx="4"/>
          </p:nvPr>
        </p:nvSpPr>
        <p:spPr>
          <a:xfrm>
            <a:off x="6457950" y="4690110"/>
            <a:ext cx="2057400" cy="273844"/>
          </a:xfrm>
          <a:prstGeom prst="rect">
            <a:avLst/>
          </a:prstGeom>
        </p:spPr>
        <p:txBody>
          <a:bodyPr vert="horz" lIns="91440" tIns="45720" rIns="91440" bIns="45720" rtlCol="0" anchor="ctr"/>
          <a:lstStyle>
            <a:lvl1pPr algn="r">
              <a:defRPr sz="750" b="0" i="0">
                <a:solidFill>
                  <a:schemeClr val="tx1"/>
                </a:solidFill>
                <a:latin typeface="Arial" charset="0"/>
                <a:ea typeface="Arial" charset="0"/>
                <a:cs typeface="Arial" charset="0"/>
              </a:defRPr>
            </a:lvl1pPr>
          </a:lstStyle>
          <a:p>
            <a:fld id="{4217043C-ECCA-4141-BE0A-7C81BA1A06F9}" type="slidenum">
              <a:rPr lang="en-US" smtClean="0"/>
              <a:pPr/>
              <a:t>‹#›</a:t>
            </a:fld>
            <a:endParaRPr lang="en-US" dirty="0"/>
          </a:p>
        </p:txBody>
      </p:sp>
      <p:cxnSp>
        <p:nvCxnSpPr>
          <p:cNvPr id="9" name="Straight Connector 8"/>
          <p:cNvCxnSpPr/>
          <p:nvPr userDrawn="1"/>
        </p:nvCxnSpPr>
        <p:spPr>
          <a:xfrm>
            <a:off x="628650" y="4467286"/>
            <a:ext cx="7886700" cy="0"/>
          </a:xfrm>
          <a:prstGeom prst="line">
            <a:avLst/>
          </a:prstGeom>
          <a:ln w="12700">
            <a:solidFill>
              <a:srgbClr val="1429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614795"/>
            <a:ext cx="385979" cy="374400"/>
          </a:xfrm>
          <a:prstGeom prst="rect">
            <a:avLst/>
          </a:prstGeom>
        </p:spPr>
      </p:pic>
      <p:sp>
        <p:nvSpPr>
          <p:cNvPr id="11" name="Rectangle 10"/>
          <p:cNvSpPr/>
          <p:nvPr userDrawn="1"/>
        </p:nvSpPr>
        <p:spPr>
          <a:xfrm>
            <a:off x="0" y="0"/>
            <a:ext cx="408562" cy="5143500"/>
          </a:xfrm>
          <a:prstGeom prst="rect">
            <a:avLst/>
          </a:prstGeom>
          <a:solidFill>
            <a:schemeClr val="tx1"/>
          </a:solidFill>
          <a:ln>
            <a:noFill/>
          </a:ln>
        </p:spPr>
        <p:style>
          <a:lnRef idx="2">
            <a:schemeClr val="dk1">
              <a:shade val="50000"/>
            </a:schemeClr>
          </a:lnRef>
          <a:fillRef idx="1003">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14611"/>
      </p:ext>
    </p:extLst>
  </p:cSld>
  <p:clrMapOvr>
    <a:masterClrMapping/>
  </p:clrMapOvr>
  <p:extLst>
    <p:ext uri="{DCECCB84-F9BA-43D5-87BE-67443E8EF086}">
      <p15:sldGuideLst xmlns:p15="http://schemas.microsoft.com/office/powerpoint/2012/main">
        <p15:guide id="1" pos="2880">
          <p15:clr>
            <a:srgbClr val="FBAE40"/>
          </p15:clr>
        </p15:guide>
        <p15:guide id="2" pos="385">
          <p15:clr>
            <a:srgbClr val="FBAE40"/>
          </p15:clr>
        </p15:guide>
        <p15:guide id="3" pos="5375">
          <p15:clr>
            <a:srgbClr val="FBAE40"/>
          </p15:clr>
        </p15:guide>
        <p15:guide id="4" orient="horz" pos="1620">
          <p15:clr>
            <a:srgbClr val="FBAE40"/>
          </p15:clr>
        </p15:guide>
        <p15:guide id="5" orient="horz" pos="2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Slide-black">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0" y="4738500"/>
            <a:ext cx="9144000" cy="4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ctrTitle" hasCustomPrompt="1"/>
          </p:nvPr>
        </p:nvSpPr>
        <p:spPr>
          <a:xfrm>
            <a:off x="648000" y="2193916"/>
            <a:ext cx="7848000" cy="767948"/>
          </a:xfrm>
        </p:spPr>
        <p:txBody>
          <a:bodyPr anchor="t">
            <a:noAutofit/>
          </a:bodyPr>
          <a:lstStyle>
            <a:lvl1pPr algn="l">
              <a:defRPr sz="2100">
                <a:solidFill>
                  <a:schemeClr val="bg1"/>
                </a:solidFill>
              </a:defRPr>
            </a:lvl1pPr>
          </a:lstStyle>
          <a:p>
            <a:r>
              <a:rPr lang="en-US" dirty="0"/>
              <a:t>Title / </a:t>
            </a:r>
            <a:r>
              <a:rPr lang="en-US" dirty="0" err="1"/>
              <a:t>Titre</a:t>
            </a:r>
            <a:endParaRPr lang="en-US" dirty="0"/>
          </a:p>
        </p:txBody>
      </p:sp>
      <p:sp>
        <p:nvSpPr>
          <p:cNvPr id="3" name="Subtitle 2"/>
          <p:cNvSpPr>
            <a:spLocks noGrp="1"/>
          </p:cNvSpPr>
          <p:nvPr>
            <p:ph type="subTitle" idx="1" hasCustomPrompt="1"/>
          </p:nvPr>
        </p:nvSpPr>
        <p:spPr>
          <a:xfrm>
            <a:off x="648000" y="3051003"/>
            <a:ext cx="7848000" cy="433552"/>
          </a:xfrm>
        </p:spPr>
        <p:txBody>
          <a:bodyPr>
            <a:noAutofit/>
          </a:bodyPr>
          <a:lstStyle>
            <a:lvl1pPr marL="0" indent="0" algn="l">
              <a:lnSpc>
                <a:spcPts val="1200"/>
              </a:lnSpc>
              <a:spcBef>
                <a:spcPts val="0"/>
              </a:spcBef>
              <a:buNone/>
              <a:defRPr sz="9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Nom du </a:t>
            </a:r>
            <a:r>
              <a:rPr lang="en-US" dirty="0" err="1"/>
              <a:t>présentateur</a:t>
            </a:r>
            <a:br>
              <a:rPr lang="en-US" dirty="0"/>
            </a:br>
            <a:r>
              <a:rPr lang="en-US" dirty="0"/>
              <a:t>Department / </a:t>
            </a:r>
            <a:r>
              <a:rPr lang="en-US" dirty="0" err="1"/>
              <a:t>Département</a:t>
            </a:r>
            <a:endParaRPr lang="en-US" dirty="0"/>
          </a:p>
        </p:txBody>
      </p:sp>
      <p:sp>
        <p:nvSpPr>
          <p:cNvPr id="5" name="Text Placeholder 4"/>
          <p:cNvSpPr>
            <a:spLocks noGrp="1"/>
          </p:cNvSpPr>
          <p:nvPr>
            <p:ph type="body" sz="quarter" idx="10" hasCustomPrompt="1"/>
          </p:nvPr>
        </p:nvSpPr>
        <p:spPr>
          <a:xfrm>
            <a:off x="647700" y="3556739"/>
            <a:ext cx="7848600" cy="500063"/>
          </a:xfrm>
        </p:spPr>
        <p:txBody>
          <a:bodyPr/>
          <a:lstStyle>
            <a:lvl1pPr>
              <a:lnSpc>
                <a:spcPts val="1200"/>
              </a:lnSpc>
              <a:defRPr sz="900" b="1">
                <a:solidFill>
                  <a:schemeClr val="bg1"/>
                </a:solidFill>
              </a:defRPr>
            </a:lvl1pPr>
          </a:lstStyle>
          <a:p>
            <a:pPr lvl="0"/>
            <a:r>
              <a:rPr lang="en-US" dirty="0"/>
              <a:t>Date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554" y="437273"/>
            <a:ext cx="1242869" cy="1219774"/>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640" y="4839972"/>
            <a:ext cx="1666197" cy="220828"/>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73057" y="4884929"/>
            <a:ext cx="1422945" cy="130919"/>
          </a:xfrm>
          <a:prstGeom prst="rect">
            <a:avLst/>
          </a:prstGeom>
        </p:spPr>
      </p:pic>
    </p:spTree>
    <p:extLst>
      <p:ext uri="{BB962C8B-B14F-4D97-AF65-F5344CB8AC3E}">
        <p14:creationId xmlns:p14="http://schemas.microsoft.com/office/powerpoint/2010/main" val="118617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Section – Rondelle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914251"/>
            <a:ext cx="7886700" cy="1535244"/>
          </a:xfrm>
          <a:prstGeom prst="rect">
            <a:avLst/>
          </a:prstGeom>
        </p:spPr>
        <p:txBody>
          <a:bodyPr lIns="0" rIns="90000"/>
          <a:lstStyle>
            <a:lvl1pPr>
              <a:defRPr sz="2400" baseline="0">
                <a:solidFill>
                  <a:schemeClr val="bg1"/>
                </a:solidFill>
                <a:latin typeface="Verdana" charset="0"/>
                <a:ea typeface="Verdana" charset="0"/>
                <a:cs typeface="Verdana" charset="0"/>
              </a:defRPr>
            </a:lvl1pPr>
          </a:lstStyle>
          <a:p>
            <a:r>
              <a:rPr lang="en-US" dirty="0"/>
              <a:t>Section title</a:t>
            </a:r>
            <a:br>
              <a:rPr lang="en-US" dirty="0"/>
            </a:br>
            <a:r>
              <a:rPr lang="en-US" dirty="0" err="1"/>
              <a:t>Titre</a:t>
            </a:r>
            <a:r>
              <a:rPr lang="en-US" dirty="0"/>
              <a:t> de la section</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16606"/>
            <a:ext cx="825248" cy="800492"/>
          </a:xfrm>
          <a:prstGeom prst="rect">
            <a:avLst/>
          </a:prstGeom>
        </p:spPr>
      </p:pic>
    </p:spTree>
    <p:extLst>
      <p:ext uri="{BB962C8B-B14F-4D97-AF65-F5344CB8AC3E}">
        <p14:creationId xmlns:p14="http://schemas.microsoft.com/office/powerpoint/2010/main" val="266520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Couverture 2">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5795" y="1174433"/>
            <a:ext cx="7355205" cy="1328292"/>
          </a:xfrm>
          <a:prstGeom prst="rect">
            <a:avLst/>
          </a:prstGeom>
        </p:spPr>
        <p:txBody>
          <a:bodyPr lIns="0" anchor="b">
            <a:normAutofit/>
          </a:bodyPr>
          <a:lstStyle>
            <a:lvl1pPr algn="l">
              <a:defRPr sz="2400">
                <a:solidFill>
                  <a:schemeClr val="bg1"/>
                </a:solidFill>
                <a:latin typeface="Verdana" charset="0"/>
                <a:ea typeface="Verdana" charset="0"/>
                <a:cs typeface="Verdana" charset="0"/>
              </a:defRPr>
            </a:lvl1pPr>
          </a:lstStyle>
          <a:p>
            <a:r>
              <a:rPr lang="en-US" dirty="0"/>
              <a:t>Title / </a:t>
            </a:r>
            <a:r>
              <a:rPr lang="en-US" dirty="0" err="1"/>
              <a:t>Titre</a:t>
            </a:r>
            <a:endParaRPr lang="en-US" dirty="0"/>
          </a:p>
        </p:txBody>
      </p:sp>
      <p:sp>
        <p:nvSpPr>
          <p:cNvPr id="4" name="Subtitle 2"/>
          <p:cNvSpPr>
            <a:spLocks noGrp="1"/>
          </p:cNvSpPr>
          <p:nvPr>
            <p:ph type="subTitle" idx="1" hasCustomPrompt="1"/>
          </p:nvPr>
        </p:nvSpPr>
        <p:spPr>
          <a:xfrm>
            <a:off x="645795" y="2712921"/>
            <a:ext cx="7355205" cy="818972"/>
          </a:xfrm>
          <a:prstGeom prst="rect">
            <a:avLst/>
          </a:prstGeom>
        </p:spPr>
        <p:txBody>
          <a:bodyPr lIns="0" tIns="0">
            <a:normAutofit/>
          </a:bodyPr>
          <a:lstStyle>
            <a:lvl1pPr marL="0" indent="0" algn="l">
              <a:spcBef>
                <a:spcPts val="0"/>
              </a:spcBef>
              <a:buNone/>
              <a:defRPr sz="1600" b="1">
                <a:solidFill>
                  <a:schemeClr val="bg1">
                    <a:lumMod val="65000"/>
                  </a:schemeClr>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Nom du </a:t>
            </a:r>
            <a:r>
              <a:rPr lang="en-US" dirty="0" err="1"/>
              <a:t>présentateur</a:t>
            </a:r>
            <a:endParaRPr lang="en-US" dirty="0"/>
          </a:p>
          <a:p>
            <a:r>
              <a:rPr lang="en-US" dirty="0"/>
              <a:t>Department / </a:t>
            </a:r>
            <a:r>
              <a:rPr lang="en-US" dirty="0" err="1"/>
              <a:t>Département</a:t>
            </a:r>
            <a:endParaRPr lang="en-US" dirty="0"/>
          </a:p>
        </p:txBody>
      </p:sp>
      <p:sp>
        <p:nvSpPr>
          <p:cNvPr id="5" name="Text Placeholder 6"/>
          <p:cNvSpPr>
            <a:spLocks noGrp="1"/>
          </p:cNvSpPr>
          <p:nvPr>
            <p:ph type="body" sz="quarter" idx="10" hasCustomPrompt="1"/>
          </p:nvPr>
        </p:nvSpPr>
        <p:spPr>
          <a:xfrm>
            <a:off x="646113" y="3862754"/>
            <a:ext cx="7354887" cy="664858"/>
          </a:xfrm>
          <a:prstGeom prst="rect">
            <a:avLst/>
          </a:prstGeom>
        </p:spPr>
        <p:txBody>
          <a:bodyPr lIns="0"/>
          <a:lstStyle>
            <a:lvl1pPr>
              <a:defRPr sz="1200">
                <a:solidFill>
                  <a:schemeClr val="bg1">
                    <a:lumMod val="65000"/>
                  </a:schemeClr>
                </a:solidFill>
                <a:latin typeface="Verdana" charset="0"/>
                <a:ea typeface="Verdana" charset="0"/>
                <a:cs typeface="Verdana" charset="0"/>
              </a:defRPr>
            </a:lvl1pPr>
          </a:lstStyle>
          <a:p>
            <a:pPr lvl="0"/>
            <a:r>
              <a:rPr lang="en-US" dirty="0"/>
              <a:t>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320" y="493713"/>
            <a:ext cx="3002774" cy="39959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892" y="4561061"/>
            <a:ext cx="1573215" cy="144745"/>
          </a:xfrm>
          <a:prstGeom prst="rect">
            <a:avLst/>
          </a:prstGeom>
        </p:spPr>
      </p:pic>
    </p:spTree>
    <p:extLst>
      <p:ext uri="{BB962C8B-B14F-4D97-AF65-F5344CB8AC3E}">
        <p14:creationId xmlns:p14="http://schemas.microsoft.com/office/powerpoint/2010/main" val="94794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2">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45795" y="950400"/>
            <a:ext cx="7355205" cy="1328292"/>
          </a:xfrm>
          <a:prstGeom prst="rect">
            <a:avLst/>
          </a:prstGeom>
        </p:spPr>
        <p:txBody>
          <a:bodyPr lIns="0" tIns="0" rIns="90000" bIns="46800" anchor="t" anchorCtr="0">
            <a:normAutofit/>
          </a:bodyPr>
          <a:lstStyle>
            <a:lvl1pPr algn="l">
              <a:defRPr sz="2400" baseline="0">
                <a:solidFill>
                  <a:schemeClr val="bg1"/>
                </a:solidFill>
                <a:latin typeface="Verdana" charset="0"/>
                <a:ea typeface="Verdana" charset="0"/>
                <a:cs typeface="Verdana" charset="0"/>
              </a:defRPr>
            </a:lvl1pPr>
          </a:lstStyle>
          <a:p>
            <a:r>
              <a:rPr lang="en-US" dirty="0"/>
              <a:t>Title / </a:t>
            </a:r>
            <a:r>
              <a:rPr lang="en-US" dirty="0" err="1"/>
              <a:t>Titre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319" y="4413391"/>
            <a:ext cx="3002776" cy="399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892" y="4561061"/>
            <a:ext cx="1573215" cy="144745"/>
          </a:xfrm>
          <a:prstGeom prst="rect">
            <a:avLst/>
          </a:prstGeom>
        </p:spPr>
      </p:pic>
    </p:spTree>
    <p:extLst>
      <p:ext uri="{BB962C8B-B14F-4D97-AF65-F5344CB8AC3E}">
        <p14:creationId xmlns:p14="http://schemas.microsoft.com/office/powerpoint/2010/main" val="182947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 Rondelle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914251"/>
            <a:ext cx="7886700" cy="1535244"/>
          </a:xfrm>
          <a:prstGeom prst="rect">
            <a:avLst/>
          </a:prstGeom>
        </p:spPr>
        <p:txBody>
          <a:bodyPr lIns="0" rIns="90000"/>
          <a:lstStyle>
            <a:lvl1pPr>
              <a:defRPr sz="2400" baseline="0">
                <a:solidFill>
                  <a:schemeClr val="bg1"/>
                </a:solidFill>
                <a:latin typeface="Verdana" charset="0"/>
                <a:ea typeface="Verdana" charset="0"/>
                <a:cs typeface="Verdana" charset="0"/>
              </a:defRPr>
            </a:lvl1pPr>
          </a:lstStyle>
          <a:p>
            <a:r>
              <a:rPr lang="en-US" dirty="0"/>
              <a:t>Section title</a:t>
            </a:r>
            <a:br>
              <a:rPr lang="en-US" dirty="0"/>
            </a:br>
            <a:r>
              <a:rPr lang="en-US" dirty="0" err="1"/>
              <a:t>Titre</a:t>
            </a:r>
            <a:r>
              <a:rPr lang="en-US" dirty="0"/>
              <a:t> de la section</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16606"/>
            <a:ext cx="825248" cy="80049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B7A7EC-1DF1-F66D-26D8-6B26C1C647C5}"/>
              </a:ext>
            </a:extLst>
          </p:cNvPr>
          <p:cNvSpPr txBox="1"/>
          <p:nvPr userDrawn="1">
            <p:extLst>
              <p:ext uri="{1162E1C5-73C7-4A58-AE30-91384D911F3F}">
                <p184:classification xmlns:p184="http://schemas.microsoft.com/office/powerpoint/2018/4/main" val="ftr"/>
              </p:ext>
            </p:extLst>
          </p:nvPr>
        </p:nvSpPr>
        <p:spPr>
          <a:xfrm>
            <a:off x="3060700" y="4927600"/>
            <a:ext cx="30511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Information hautement confidentielle - Highly Confidential</a:t>
            </a:r>
          </a:p>
        </p:txBody>
      </p:sp>
    </p:spTree>
    <p:extLst>
      <p:ext uri="{BB962C8B-B14F-4D97-AF65-F5344CB8AC3E}">
        <p14:creationId xmlns:p14="http://schemas.microsoft.com/office/powerpoint/2010/main" val="960881956"/>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72" r:id="rId3"/>
    <p:sldLayoutId id="2147483670" r:id="rId4"/>
    <p:sldLayoutId id="2147483683" r:id="rId5"/>
    <p:sldLayoutId id="2147483684" r:id="rId6"/>
  </p:sldLayoutIdLst>
  <p:hf hdr="0" ftr="0" dt="0"/>
  <p:txStyles>
    <p:titleStyle>
      <a:lvl1pPr algn="l" defTabSz="685800" rtl="0" eaLnBrk="1" latinLnBrk="0" hangingPunct="1">
        <a:lnSpc>
          <a:spcPct val="90000"/>
        </a:lnSpc>
        <a:spcBef>
          <a:spcPct val="0"/>
        </a:spcBef>
        <a:buNone/>
        <a:defRPr sz="3200" b="1" i="0" kern="1200">
          <a:solidFill>
            <a:srgbClr val="142900"/>
          </a:solidFill>
          <a:latin typeface="Arial" charset="0"/>
          <a:ea typeface="Arial" charset="0"/>
          <a:cs typeface="Arial" charset="0"/>
        </a:defRPr>
      </a:lvl1pPr>
    </p:titleStyle>
    <p:bodyStyle>
      <a:lvl1pPr marL="0" indent="0" algn="l" defTabSz="685800" rtl="0" eaLnBrk="1" latinLnBrk="0" hangingPunct="1">
        <a:lnSpc>
          <a:spcPct val="100000"/>
        </a:lnSpc>
        <a:spcBef>
          <a:spcPts val="675"/>
        </a:spcBef>
        <a:buFont typeface="Arial"/>
        <a:buNone/>
        <a:defRPr sz="2400" b="0" i="0" kern="1200">
          <a:solidFill>
            <a:srgbClr val="142900"/>
          </a:solidFill>
          <a:latin typeface="Arial" charset="0"/>
          <a:ea typeface="Arial" charset="0"/>
          <a:cs typeface="Arial" charset="0"/>
        </a:defRPr>
      </a:lvl1pPr>
      <a:lvl2pPr marL="406004" indent="-405000" algn="l" defTabSz="685800" rtl="0" eaLnBrk="1" latinLnBrk="0" hangingPunct="1">
        <a:lnSpc>
          <a:spcPct val="100000"/>
        </a:lnSpc>
        <a:spcBef>
          <a:spcPts val="450"/>
        </a:spcBef>
        <a:buClr>
          <a:srgbClr val="B79A7E"/>
        </a:buClr>
        <a:buFont typeface=".HelveticaNeueDeskInterface-Regular" charset="-120"/>
        <a:buChar char="—"/>
        <a:tabLst/>
        <a:defRPr sz="2400" b="0" i="0" kern="1200">
          <a:solidFill>
            <a:srgbClr val="142900"/>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12468A-3087-C3B5-A9D7-A450409ACB07}"/>
              </a:ext>
            </a:extLst>
          </p:cNvPr>
          <p:cNvSpPr txBox="1"/>
          <p:nvPr userDrawn="1">
            <p:extLst>
              <p:ext uri="{1162E1C5-73C7-4A58-AE30-91384D911F3F}">
                <p184:classification xmlns:p184="http://schemas.microsoft.com/office/powerpoint/2018/4/main" val="ftr"/>
              </p:ext>
            </p:extLst>
          </p:nvPr>
        </p:nvSpPr>
        <p:spPr>
          <a:xfrm>
            <a:off x="3060700" y="4927600"/>
            <a:ext cx="30511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Information hautement confidentielle - Highly Confidential</a:t>
            </a:r>
          </a:p>
        </p:txBody>
      </p:sp>
    </p:spTree>
    <p:extLst>
      <p:ext uri="{BB962C8B-B14F-4D97-AF65-F5344CB8AC3E}">
        <p14:creationId xmlns:p14="http://schemas.microsoft.com/office/powerpoint/2010/main" val="1220903655"/>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4" r:id="rId3"/>
    <p:sldLayoutId id="2147483666" r:id="rId4"/>
    <p:sldLayoutId id="2147483667" r:id="rId5"/>
  </p:sldLayoutIdLst>
  <p:hf hdr="0" ftr="0" dt="0"/>
  <p:txStyles>
    <p:titleStyle>
      <a:lvl1pPr algn="l" defTabSz="685800" rtl="0" eaLnBrk="1" latinLnBrk="0" hangingPunct="1">
        <a:lnSpc>
          <a:spcPct val="90000"/>
        </a:lnSpc>
        <a:spcBef>
          <a:spcPct val="0"/>
        </a:spcBef>
        <a:buNone/>
        <a:defRPr sz="2400" b="1" i="0" kern="1200">
          <a:solidFill>
            <a:schemeClr val="bg1"/>
          </a:solidFill>
          <a:latin typeface="Arial" charset="0"/>
          <a:ea typeface="Arial" charset="0"/>
          <a:cs typeface="Arial" charset="0"/>
        </a:defRPr>
      </a:lvl1pPr>
    </p:titleStyle>
    <p:bodyStyle>
      <a:lvl1pPr marL="0" indent="0" algn="l" defTabSz="685800" rtl="0" eaLnBrk="1" latinLnBrk="0" hangingPunct="1">
        <a:lnSpc>
          <a:spcPct val="100000"/>
        </a:lnSpc>
        <a:spcBef>
          <a:spcPts val="675"/>
        </a:spcBef>
        <a:buFont typeface="Arial"/>
        <a:buNone/>
        <a:defRPr sz="1800" b="0" i="0" kern="1200">
          <a:solidFill>
            <a:schemeClr val="bg1"/>
          </a:solidFill>
          <a:latin typeface="Arial" charset="0"/>
          <a:ea typeface="Arial" charset="0"/>
          <a:cs typeface="Arial" charset="0"/>
        </a:defRPr>
      </a:lvl1pPr>
      <a:lvl2pPr marL="406004" indent="-405000" algn="l" defTabSz="685800" rtl="0" eaLnBrk="1" latinLnBrk="0" hangingPunct="1">
        <a:lnSpc>
          <a:spcPct val="100000"/>
        </a:lnSpc>
        <a:spcBef>
          <a:spcPts val="450"/>
        </a:spcBef>
        <a:buFont typeface=".HelveticaNeueDeskInterface-Regular" charset="-120"/>
        <a:buChar char="—"/>
        <a:tabLst/>
        <a:defRPr sz="1800" b="0" i="0" kern="1200">
          <a:solidFill>
            <a:schemeClr val="bg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5" name="Subtitle 4"/>
          <p:cNvSpPr>
            <a:spLocks noGrp="1"/>
          </p:cNvSpPr>
          <p:nvPr>
            <p:ph type="subTitle" idx="1"/>
          </p:nvPr>
        </p:nvSpPr>
        <p:spPr>
          <a:xfrm>
            <a:off x="648000" y="3051003"/>
            <a:ext cx="7848000" cy="767948"/>
          </a:xfrm>
        </p:spPr>
        <p:txBody>
          <a:bodyPr/>
          <a:lstStyle/>
          <a:p>
            <a:br>
              <a:rPr lang="en-US" dirty="0"/>
            </a:br>
            <a:r>
              <a:rPr lang="en-US" dirty="0"/>
              <a:t>Linda De Quintal – Director, Global Benefits </a:t>
            </a:r>
          </a:p>
        </p:txBody>
      </p:sp>
      <p:sp>
        <p:nvSpPr>
          <p:cNvPr id="6" name="Text Placeholder 5"/>
          <p:cNvSpPr>
            <a:spLocks noGrp="1"/>
          </p:cNvSpPr>
          <p:nvPr>
            <p:ph type="body" sz="quarter" idx="10"/>
          </p:nvPr>
        </p:nvSpPr>
        <p:spPr>
          <a:xfrm>
            <a:off x="647400" y="3408027"/>
            <a:ext cx="7848600" cy="500063"/>
          </a:xfrm>
        </p:spPr>
        <p:txBody>
          <a:bodyPr/>
          <a:lstStyle/>
          <a:p>
            <a:r>
              <a:rPr lang="en-US" dirty="0"/>
              <a:t>Montreal, May 1, 2025</a:t>
            </a:r>
            <a:endParaRPr lang="en-CA" dirty="0"/>
          </a:p>
        </p:txBody>
      </p:sp>
      <p:sp>
        <p:nvSpPr>
          <p:cNvPr id="7" name="Title 6">
            <a:extLst>
              <a:ext uri="{FF2B5EF4-FFF2-40B4-BE49-F238E27FC236}">
                <a16:creationId xmlns:a16="http://schemas.microsoft.com/office/drawing/2014/main" id="{5B5A1CBB-706C-5319-EC18-699BC0DBD184}"/>
              </a:ext>
            </a:extLst>
          </p:cNvPr>
          <p:cNvSpPr>
            <a:spLocks noGrp="1"/>
          </p:cNvSpPr>
          <p:nvPr>
            <p:ph type="ctrTitle"/>
          </p:nvPr>
        </p:nvSpPr>
        <p:spPr/>
        <p:txBody>
          <a:bodyPr/>
          <a:lstStyle/>
          <a:p>
            <a:r>
              <a:rPr lang="en-US" dirty="0"/>
              <a:t>Pionairs - AGM</a:t>
            </a:r>
            <a:br>
              <a:rPr lang="en-US" dirty="0"/>
            </a:br>
            <a:endParaRPr lang="en-CA" dirty="0"/>
          </a:p>
        </p:txBody>
      </p:sp>
    </p:spTree>
    <p:extLst>
      <p:ext uri="{BB962C8B-B14F-4D97-AF65-F5344CB8AC3E}">
        <p14:creationId xmlns:p14="http://schemas.microsoft.com/office/powerpoint/2010/main" val="111993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5A156-B93E-5890-1198-7DCA975DE8A6}"/>
              </a:ext>
            </a:extLst>
          </p:cNvPr>
          <p:cNvSpPr>
            <a:spLocks noGrp="1"/>
          </p:cNvSpPr>
          <p:nvPr>
            <p:ph type="title"/>
          </p:nvPr>
        </p:nvSpPr>
        <p:spPr>
          <a:xfrm>
            <a:off x="628651" y="902131"/>
            <a:ext cx="7886700" cy="404155"/>
          </a:xfrm>
        </p:spPr>
        <p:txBody>
          <a:bodyPr/>
          <a:lstStyle/>
          <a:p>
            <a:pPr algn="ctr"/>
            <a:r>
              <a:rPr lang="fr-CA" sz="1400" b="0" dirty="0"/>
              <a:t>Prescription Drug Program</a:t>
            </a:r>
            <a:endParaRPr lang="en-CA" sz="1400" b="0" dirty="0"/>
          </a:p>
        </p:txBody>
      </p:sp>
      <p:sp>
        <p:nvSpPr>
          <p:cNvPr id="4" name="Slide Number Placeholder 3">
            <a:extLst>
              <a:ext uri="{FF2B5EF4-FFF2-40B4-BE49-F238E27FC236}">
                <a16:creationId xmlns:a16="http://schemas.microsoft.com/office/drawing/2014/main" id="{BD2DB4D0-615C-100F-ECB3-9084AD31C2BB}"/>
              </a:ext>
            </a:extLst>
          </p:cNvPr>
          <p:cNvSpPr>
            <a:spLocks noGrp="1"/>
          </p:cNvSpPr>
          <p:nvPr>
            <p:ph type="sldNum" sz="quarter" idx="4"/>
          </p:nvPr>
        </p:nvSpPr>
        <p:spPr/>
        <p:txBody>
          <a:bodyPr/>
          <a:lstStyle/>
          <a:p>
            <a:fld id="{4217043C-ECCA-4141-BE0A-7C81BA1A06F9}" type="slidenum">
              <a:rPr lang="en-US" smtClean="0"/>
              <a:pPr/>
              <a:t>10</a:t>
            </a:fld>
            <a:endParaRPr lang="en-US" dirty="0"/>
          </a:p>
        </p:txBody>
      </p:sp>
      <p:graphicFrame>
        <p:nvGraphicFramePr>
          <p:cNvPr id="11" name="Diagram 10">
            <a:extLst>
              <a:ext uri="{FF2B5EF4-FFF2-40B4-BE49-F238E27FC236}">
                <a16:creationId xmlns:a16="http://schemas.microsoft.com/office/drawing/2014/main" id="{192C4F25-EA9D-DE6C-4272-F5E9D2ABEB47}"/>
              </a:ext>
            </a:extLst>
          </p:cNvPr>
          <p:cNvGraphicFramePr/>
          <p:nvPr>
            <p:extLst>
              <p:ext uri="{D42A27DB-BD31-4B8C-83A1-F6EECF244321}">
                <p14:modId xmlns:p14="http://schemas.microsoft.com/office/powerpoint/2010/main" val="2789813963"/>
              </p:ext>
            </p:extLst>
          </p:nvPr>
        </p:nvGraphicFramePr>
        <p:xfrm>
          <a:off x="537882" y="1531088"/>
          <a:ext cx="8152759" cy="179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2">
            <a:extLst>
              <a:ext uri="{FF2B5EF4-FFF2-40B4-BE49-F238E27FC236}">
                <a16:creationId xmlns:a16="http://schemas.microsoft.com/office/drawing/2014/main" id="{71AD7A82-99BB-5F4A-AE62-E76D4491F402}"/>
              </a:ext>
            </a:extLst>
          </p:cNvPr>
          <p:cNvSpPr txBox="1">
            <a:spLocks/>
          </p:cNvSpPr>
          <p:nvPr/>
        </p:nvSpPr>
        <p:spPr>
          <a:xfrm>
            <a:off x="628651" y="189080"/>
            <a:ext cx="7886700" cy="501742"/>
          </a:xfrm>
          <a:prstGeom prst="rect">
            <a:avLst/>
          </a:prstGeom>
        </p:spPr>
        <p:txBody>
          <a:bodyPr lIns="0" rIns="90000"/>
          <a:lstStyle>
            <a:lvl1pPr algn="l" defTabSz="685800" rtl="0" eaLnBrk="1" latinLnBrk="0" hangingPunct="1">
              <a:lnSpc>
                <a:spcPct val="90000"/>
              </a:lnSpc>
              <a:spcBef>
                <a:spcPct val="0"/>
              </a:spcBef>
              <a:buNone/>
              <a:defRPr sz="2400" b="1" i="0" kern="1200">
                <a:solidFill>
                  <a:schemeClr val="tx1"/>
                </a:solidFill>
                <a:latin typeface="Verdana" charset="0"/>
                <a:ea typeface="Verdana" charset="0"/>
                <a:cs typeface="Verdana" charset="0"/>
              </a:defRPr>
            </a:lvl1pPr>
          </a:lstStyle>
          <a:p>
            <a:endParaRPr lang="en-US" sz="1400" dirty="0">
              <a:solidFill>
                <a:srgbClr val="000000"/>
              </a:solidFill>
              <a:latin typeface="+mn-lt"/>
              <a:ea typeface="Times New Roman" panose="02020603050405020304" pitchFamily="18" charset="0"/>
            </a:endParaRPr>
          </a:p>
          <a:p>
            <a:r>
              <a:rPr lang="en-US" sz="1400" dirty="0">
                <a:solidFill>
                  <a:srgbClr val="000000"/>
                </a:solidFill>
                <a:latin typeface="+mn-lt"/>
                <a:ea typeface="Times New Roman" panose="02020603050405020304" pitchFamily="18" charset="0"/>
              </a:rPr>
              <a:t>Manulife – Manage Care Journey </a:t>
            </a:r>
            <a:endParaRPr lang="en-CA" sz="1400" dirty="0">
              <a:solidFill>
                <a:srgbClr val="000000"/>
              </a:solidFill>
              <a:latin typeface="+mn-lt"/>
            </a:endParaRPr>
          </a:p>
        </p:txBody>
      </p:sp>
    </p:spTree>
    <p:extLst>
      <p:ext uri="{BB962C8B-B14F-4D97-AF65-F5344CB8AC3E}">
        <p14:creationId xmlns:p14="http://schemas.microsoft.com/office/powerpoint/2010/main" val="274808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359C0F-B7A4-3B16-F1EE-EC4E9D98884C}"/>
              </a:ext>
            </a:extLst>
          </p:cNvPr>
          <p:cNvSpPr>
            <a:spLocks noGrp="1"/>
          </p:cNvSpPr>
          <p:nvPr>
            <p:ph type="sldNum" sz="quarter" idx="4"/>
          </p:nvPr>
        </p:nvSpPr>
        <p:spPr/>
        <p:txBody>
          <a:bodyPr/>
          <a:lstStyle/>
          <a:p>
            <a:fld id="{4217043C-ECCA-4141-BE0A-7C81BA1A06F9}" type="slidenum">
              <a:rPr lang="en-US" smtClean="0"/>
              <a:pPr/>
              <a:t>11</a:t>
            </a:fld>
            <a:endParaRPr lang="en-US" dirty="0"/>
          </a:p>
        </p:txBody>
      </p:sp>
      <p:sp>
        <p:nvSpPr>
          <p:cNvPr id="5" name="Title 2">
            <a:extLst>
              <a:ext uri="{FF2B5EF4-FFF2-40B4-BE49-F238E27FC236}">
                <a16:creationId xmlns:a16="http://schemas.microsoft.com/office/drawing/2014/main" id="{74F0B534-79D7-64B7-6F4F-DF95ABC05AA1}"/>
              </a:ext>
            </a:extLst>
          </p:cNvPr>
          <p:cNvSpPr>
            <a:spLocks noGrp="1"/>
          </p:cNvSpPr>
          <p:nvPr>
            <p:ph type="title"/>
          </p:nvPr>
        </p:nvSpPr>
        <p:spPr>
          <a:xfrm>
            <a:off x="697230" y="82407"/>
            <a:ext cx="7962100" cy="394344"/>
          </a:xfrm>
        </p:spPr>
        <p:txBody>
          <a:bodyPr/>
          <a:lstStyle/>
          <a:p>
            <a:pPr algn="ctr">
              <a:lnSpc>
                <a:spcPct val="100000"/>
              </a:lnSpc>
            </a:pPr>
            <a:r>
              <a:rPr lang="en-US" sz="1400" b="1" dirty="0">
                <a:solidFill>
                  <a:srgbClr val="000000"/>
                </a:solidFill>
                <a:effectLst/>
                <a:latin typeface="+mn-lt"/>
                <a:ea typeface="Times New Roman" panose="02020603050405020304" pitchFamily="18" charset="0"/>
              </a:rPr>
              <a:t>Manulife – Life Insurance</a:t>
            </a:r>
            <a:br>
              <a:rPr lang="en-US" sz="1400" b="1" dirty="0">
                <a:solidFill>
                  <a:srgbClr val="000000"/>
                </a:solidFill>
                <a:effectLst/>
                <a:latin typeface="+mn-lt"/>
                <a:ea typeface="Times New Roman" panose="02020603050405020304" pitchFamily="18" charset="0"/>
              </a:rPr>
            </a:br>
            <a:br>
              <a:rPr lang="en-US" sz="1400" b="1" dirty="0">
                <a:solidFill>
                  <a:srgbClr val="000000"/>
                </a:solidFill>
                <a:effectLst/>
                <a:latin typeface="+mn-lt"/>
                <a:ea typeface="Times New Roman" panose="02020603050405020304" pitchFamily="18" charset="0"/>
              </a:rPr>
            </a:br>
            <a:endParaRPr lang="en-CA" dirty="0"/>
          </a:p>
        </p:txBody>
      </p:sp>
      <p:sp>
        <p:nvSpPr>
          <p:cNvPr id="6" name="TextBox 5">
            <a:extLst>
              <a:ext uri="{FF2B5EF4-FFF2-40B4-BE49-F238E27FC236}">
                <a16:creationId xmlns:a16="http://schemas.microsoft.com/office/drawing/2014/main" id="{2BC4559F-872B-BBAC-A34B-7CAE3816E4D6}"/>
              </a:ext>
            </a:extLst>
          </p:cNvPr>
          <p:cNvSpPr txBox="1"/>
          <p:nvPr/>
        </p:nvSpPr>
        <p:spPr>
          <a:xfrm>
            <a:off x="645395" y="573321"/>
            <a:ext cx="6153150" cy="4093428"/>
          </a:xfrm>
          <a:prstGeom prst="rect">
            <a:avLst/>
          </a:prstGeom>
          <a:noFill/>
        </p:spPr>
        <p:txBody>
          <a:bodyPr wrap="square">
            <a:spAutoFit/>
          </a:bodyPr>
          <a:lstStyle/>
          <a:p>
            <a:pPr>
              <a:buNone/>
            </a:pPr>
            <a:r>
              <a:rPr lang="en-CA" sz="1100" b="1" dirty="0">
                <a:effectLst/>
                <a:latin typeface="Arial" panose="020B0604020202020204" pitchFamily="34" charset="0"/>
                <a:ea typeface="Aptos" panose="020B0004020202020204" pitchFamily="34" charset="0"/>
                <a:cs typeface="Arial" panose="020B0604020202020204" pitchFamily="34" charset="0"/>
              </a:rPr>
              <a:t>Basic Group Life</a:t>
            </a:r>
            <a:endParaRPr lang="fr-CA" sz="1100" dirty="0">
              <a:effectLst/>
              <a:latin typeface="Aptos" panose="020B0004020202020204" pitchFamily="34" charset="0"/>
              <a:ea typeface="Aptos" panose="020B0004020202020204" pitchFamily="34" charset="0"/>
              <a:cs typeface="Arial" panose="020B0604020202020204" pitchFamily="34" charset="0"/>
            </a:endParaRPr>
          </a:p>
          <a:p>
            <a:pPr>
              <a:buNone/>
            </a:pPr>
            <a:r>
              <a:rPr lang="en-CA" sz="1100" dirty="0">
                <a:effectLst/>
                <a:latin typeface="Arial" panose="020B0604020202020204" pitchFamily="34" charset="0"/>
                <a:ea typeface="Aptos" panose="020B0004020202020204" pitchFamily="34" charset="0"/>
                <a:cs typeface="Arial" panose="020B0604020202020204" pitchFamily="34" charset="0"/>
              </a:rPr>
              <a:t>•Company paid</a:t>
            </a:r>
            <a:endParaRPr lang="fr-CA" sz="1100" dirty="0">
              <a:effectLst/>
              <a:latin typeface="Aptos" panose="020B0004020202020204" pitchFamily="34" charset="0"/>
              <a:ea typeface="Aptos" panose="020B0004020202020204" pitchFamily="34" charset="0"/>
              <a:cs typeface="Arial" panose="020B0604020202020204" pitchFamily="34" charset="0"/>
            </a:endParaRPr>
          </a:p>
          <a:p>
            <a:pPr>
              <a:buNone/>
            </a:pPr>
            <a:r>
              <a:rPr lang="en-CA" sz="1100" dirty="0">
                <a:effectLst/>
                <a:latin typeface="Arial" panose="020B0604020202020204" pitchFamily="34" charset="0"/>
                <a:ea typeface="Aptos" panose="020B0004020202020204" pitchFamily="34" charset="0"/>
                <a:cs typeface="Arial" panose="020B0604020202020204" pitchFamily="34" charset="0"/>
              </a:rPr>
              <a:t>•Number of paid claims: 500 </a:t>
            </a:r>
            <a:endParaRPr lang="fr-CA" sz="1100" dirty="0">
              <a:effectLst/>
              <a:latin typeface="Aptos" panose="020B0004020202020204" pitchFamily="34" charset="0"/>
              <a:ea typeface="Aptos" panose="020B0004020202020204" pitchFamily="34" charset="0"/>
              <a:cs typeface="Arial" panose="020B0604020202020204" pitchFamily="34" charset="0"/>
            </a:endParaRPr>
          </a:p>
          <a:p>
            <a:pPr>
              <a:buNone/>
            </a:pPr>
            <a:endParaRPr lang="en-CA" sz="1100" b="1" dirty="0">
              <a:effectLst/>
              <a:latin typeface="Arial" panose="020B0604020202020204" pitchFamily="34" charset="0"/>
              <a:ea typeface="Aptos" panose="020B0004020202020204" pitchFamily="34" charset="0"/>
              <a:cs typeface="Arial" panose="020B0604020202020204" pitchFamily="34" charset="0"/>
            </a:endParaRPr>
          </a:p>
          <a:p>
            <a:pPr>
              <a:buNone/>
            </a:pPr>
            <a:r>
              <a:rPr lang="en-CA" sz="1100" b="1" dirty="0">
                <a:effectLst/>
                <a:latin typeface="Arial" panose="020B0604020202020204" pitchFamily="34" charset="0"/>
                <a:ea typeface="Aptos" panose="020B0004020202020204" pitchFamily="34" charset="0"/>
                <a:cs typeface="Arial" panose="020B0604020202020204" pitchFamily="34" charset="0"/>
              </a:rPr>
              <a:t>1. Employee Optional Life </a:t>
            </a:r>
          </a:p>
          <a:p>
            <a:pPr>
              <a:buNone/>
            </a:pPr>
            <a:r>
              <a:rPr lang="en-CA" sz="1000" i="1" dirty="0">
                <a:effectLst/>
                <a:latin typeface="Arial" panose="020B0604020202020204" pitchFamily="34" charset="0"/>
                <a:ea typeface="Aptos" panose="020B0004020202020204" pitchFamily="34" charset="0"/>
                <a:cs typeface="Arial" panose="020B0604020202020204" pitchFamily="34" charset="0"/>
              </a:rPr>
              <a:t>Previously called Supplementary Life Insurance</a:t>
            </a:r>
          </a:p>
          <a:p>
            <a:pPr>
              <a:buNone/>
            </a:pPr>
            <a:endParaRPr lang="fr-CA" sz="1000" i="1" dirty="0">
              <a:effectLst/>
              <a:latin typeface="Aptos" panose="020B0004020202020204" pitchFamily="34" charset="0"/>
              <a:ea typeface="Aptos" panose="020B0004020202020204" pitchFamily="34" charset="0"/>
              <a:cs typeface="Arial" panose="020B0604020202020204" pitchFamily="34" charset="0"/>
            </a:endParaRPr>
          </a:p>
          <a:p>
            <a:pPr>
              <a:buNone/>
            </a:pPr>
            <a:r>
              <a:rPr lang="en-CA" sz="1100" dirty="0">
                <a:effectLst/>
                <a:latin typeface="Arial" panose="020B0604020202020204" pitchFamily="34" charset="0"/>
                <a:ea typeface="Aptos" panose="020B0004020202020204" pitchFamily="34" charset="0"/>
                <a:cs typeface="Arial" panose="020B0604020202020204" pitchFamily="34" charset="0"/>
              </a:rPr>
              <a:t>•Termination age 70</a:t>
            </a:r>
            <a:endParaRPr lang="fr-CA" sz="1100" dirty="0">
              <a:effectLst/>
              <a:latin typeface="Aptos" panose="020B0004020202020204" pitchFamily="34" charset="0"/>
              <a:ea typeface="Aptos" panose="020B0004020202020204" pitchFamily="34" charset="0"/>
              <a:cs typeface="Arial" panose="020B0604020202020204" pitchFamily="34" charset="0"/>
            </a:endParaRPr>
          </a:p>
          <a:p>
            <a:pPr>
              <a:buNone/>
            </a:pPr>
            <a:r>
              <a:rPr lang="en-CA" sz="1100" dirty="0">
                <a:effectLst/>
                <a:latin typeface="Arial" panose="020B0604020202020204" pitchFamily="34" charset="0"/>
                <a:ea typeface="Aptos" panose="020B0004020202020204" pitchFamily="34" charset="0"/>
                <a:cs typeface="Arial" panose="020B0604020202020204" pitchFamily="34" charset="0"/>
              </a:rPr>
              <a:t>•Maximum coverage amount:  $50,000</a:t>
            </a:r>
            <a:endParaRPr lang="fr-CA" sz="1100" dirty="0">
              <a:effectLst/>
              <a:latin typeface="Aptos" panose="020B0004020202020204" pitchFamily="34" charset="0"/>
              <a:ea typeface="Aptos" panose="020B0004020202020204" pitchFamily="34" charset="0"/>
              <a:cs typeface="Arial" panose="020B0604020202020204" pitchFamily="34" charset="0"/>
            </a:endParaRPr>
          </a:p>
          <a:p>
            <a:pPr>
              <a:buNone/>
            </a:pPr>
            <a:r>
              <a:rPr lang="en-CA" sz="1100" dirty="0">
                <a:effectLst/>
                <a:latin typeface="Arial" panose="020B0604020202020204" pitchFamily="34" charset="0"/>
                <a:ea typeface="Aptos" panose="020B0004020202020204" pitchFamily="34" charset="0"/>
                <a:cs typeface="Arial" panose="020B0604020202020204" pitchFamily="34" charset="0"/>
              </a:rPr>
              <a:t>•Number of paid claims: 8</a:t>
            </a:r>
          </a:p>
          <a:p>
            <a:pPr>
              <a:buNone/>
            </a:pPr>
            <a:endParaRPr lang="en-CA" sz="1100" b="1" dirty="0">
              <a:effectLst/>
              <a:latin typeface="Arial" panose="020B0604020202020204" pitchFamily="34" charset="0"/>
              <a:ea typeface="Aptos" panose="020B0004020202020204" pitchFamily="34" charset="0"/>
              <a:cs typeface="Arial" panose="020B0604020202020204" pitchFamily="34" charset="0"/>
            </a:endParaRPr>
          </a:p>
          <a:p>
            <a:pPr>
              <a:buNone/>
            </a:pPr>
            <a:r>
              <a:rPr lang="en-CA" sz="1100" b="1" dirty="0">
                <a:effectLst/>
                <a:latin typeface="Arial" panose="020B0604020202020204" pitchFamily="34" charset="0"/>
                <a:ea typeface="Aptos" panose="020B0004020202020204" pitchFamily="34" charset="0"/>
                <a:cs typeface="Arial" panose="020B0604020202020204" pitchFamily="34" charset="0"/>
              </a:rPr>
              <a:t>2. Spouse Optional Life </a:t>
            </a:r>
          </a:p>
          <a:p>
            <a:pPr>
              <a:buNone/>
            </a:pPr>
            <a:r>
              <a:rPr lang="en-CA" sz="1000" i="1" dirty="0">
                <a:effectLst/>
                <a:latin typeface="Arial" panose="020B0604020202020204" pitchFamily="34" charset="0"/>
                <a:ea typeface="Aptos" panose="020B0004020202020204" pitchFamily="34" charset="0"/>
                <a:cs typeface="Arial" panose="020B0604020202020204" pitchFamily="34" charset="0"/>
              </a:rPr>
              <a:t>Previously called Supplementary Dependent Life Insurance</a:t>
            </a:r>
          </a:p>
          <a:p>
            <a:pPr>
              <a:buNone/>
            </a:pPr>
            <a:endParaRPr lang="fr-CA" sz="1000" i="1" dirty="0">
              <a:effectLst/>
              <a:latin typeface="Aptos" panose="020B0004020202020204" pitchFamily="34" charset="0"/>
              <a:ea typeface="Aptos" panose="020B0004020202020204" pitchFamily="34" charset="0"/>
              <a:cs typeface="Arial" panose="020B0604020202020204" pitchFamily="34" charset="0"/>
            </a:endParaRPr>
          </a:p>
          <a:p>
            <a:pPr>
              <a:buNone/>
            </a:pPr>
            <a:r>
              <a:rPr lang="en-CA" sz="1100" dirty="0">
                <a:effectLst/>
                <a:latin typeface="Arial" panose="020B0604020202020204" pitchFamily="34" charset="0"/>
                <a:ea typeface="Aptos" panose="020B0004020202020204" pitchFamily="34" charset="0"/>
                <a:cs typeface="Arial" panose="020B0604020202020204" pitchFamily="34" charset="0"/>
              </a:rPr>
              <a:t>•Termination age 70 (based on retiree age)</a:t>
            </a:r>
            <a:endParaRPr lang="fr-CA" sz="1100" dirty="0">
              <a:effectLst/>
              <a:latin typeface="Aptos" panose="020B0004020202020204" pitchFamily="34" charset="0"/>
              <a:ea typeface="Aptos" panose="020B0004020202020204" pitchFamily="34" charset="0"/>
              <a:cs typeface="Arial" panose="020B0604020202020204" pitchFamily="34" charset="0"/>
            </a:endParaRPr>
          </a:p>
          <a:p>
            <a:pPr>
              <a:buNone/>
            </a:pPr>
            <a:r>
              <a:rPr lang="en-CA" sz="1100" dirty="0">
                <a:effectLst/>
                <a:latin typeface="Arial" panose="020B0604020202020204" pitchFamily="34" charset="0"/>
                <a:ea typeface="Aptos" panose="020B0004020202020204" pitchFamily="34" charset="0"/>
                <a:cs typeface="Arial" panose="020B0604020202020204" pitchFamily="34" charset="0"/>
              </a:rPr>
              <a:t>•Maximum coverage amount: $35,000</a:t>
            </a:r>
            <a:endParaRPr lang="fr-CA" sz="1100" dirty="0">
              <a:effectLst/>
              <a:latin typeface="Aptos" panose="020B0004020202020204" pitchFamily="34" charset="0"/>
              <a:ea typeface="Aptos" panose="020B0004020202020204" pitchFamily="34" charset="0"/>
              <a:cs typeface="Arial" panose="020B0604020202020204" pitchFamily="34" charset="0"/>
            </a:endParaRPr>
          </a:p>
          <a:p>
            <a:pPr>
              <a:buNone/>
            </a:pPr>
            <a:r>
              <a:rPr lang="en-CA" sz="1100" dirty="0">
                <a:effectLst/>
                <a:latin typeface="Arial" panose="020B0604020202020204" pitchFamily="34" charset="0"/>
                <a:ea typeface="Aptos" panose="020B0004020202020204" pitchFamily="34" charset="0"/>
                <a:cs typeface="Arial" panose="020B0604020202020204" pitchFamily="34" charset="0"/>
              </a:rPr>
              <a:t>•Number of paid claims: 1</a:t>
            </a:r>
            <a:endParaRPr lang="fr-CA" sz="1100" dirty="0">
              <a:effectLst/>
              <a:latin typeface="Aptos" panose="020B0004020202020204" pitchFamily="34" charset="0"/>
              <a:ea typeface="Aptos" panose="020B0004020202020204" pitchFamily="34" charset="0"/>
              <a:cs typeface="Arial" panose="020B0604020202020204" pitchFamily="34" charset="0"/>
            </a:endParaRPr>
          </a:p>
          <a:p>
            <a:pPr>
              <a:buNone/>
            </a:pPr>
            <a:endParaRPr lang="en-CA" sz="1100" b="1" dirty="0">
              <a:latin typeface="Arial" panose="020B0604020202020204" pitchFamily="34" charset="0"/>
              <a:ea typeface="Aptos" panose="020B0004020202020204" pitchFamily="34" charset="0"/>
              <a:cs typeface="Arial" panose="020B0604020202020204" pitchFamily="34" charset="0"/>
            </a:endParaRPr>
          </a:p>
          <a:p>
            <a:pPr>
              <a:buNone/>
            </a:pPr>
            <a:r>
              <a:rPr lang="en-CA" sz="1100" b="1" dirty="0">
                <a:latin typeface="Arial" panose="020B0604020202020204" pitchFamily="34" charset="0"/>
                <a:ea typeface="Aptos" panose="020B0004020202020204" pitchFamily="34" charset="0"/>
                <a:cs typeface="Arial" panose="020B0604020202020204" pitchFamily="34" charset="0"/>
              </a:rPr>
              <a:t>3. Voluntary Accidental Death &amp; Dismemberment</a:t>
            </a:r>
            <a:endParaRPr lang="fr-CA" sz="1100" dirty="0">
              <a:latin typeface="Aptos" panose="020B00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CA" sz="1100" dirty="0">
                <a:latin typeface="Arial" panose="020B0604020202020204" pitchFamily="34" charset="0"/>
                <a:cs typeface="Arial" panose="020B0604020202020204" pitchFamily="34" charset="0"/>
              </a:rPr>
              <a:t>Employee Paid</a:t>
            </a:r>
            <a:endParaRPr lang="fr-C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CA" sz="1100" dirty="0" err="1">
                <a:latin typeface="Arial" panose="020B0604020202020204" pitchFamily="34" charset="0"/>
                <a:cs typeface="Arial" panose="020B0604020202020204" pitchFamily="34" charset="0"/>
              </a:rPr>
              <a:t>Termination</a:t>
            </a:r>
            <a:r>
              <a:rPr lang="fr-CA" sz="1100" dirty="0">
                <a:latin typeface="Arial" panose="020B0604020202020204" pitchFamily="34" charset="0"/>
                <a:cs typeface="Arial" panose="020B0604020202020204" pitchFamily="34" charset="0"/>
              </a:rPr>
              <a:t> </a:t>
            </a:r>
            <a:r>
              <a:rPr lang="fr-CA" sz="1100" dirty="0" err="1">
                <a:latin typeface="Arial" panose="020B0604020202020204" pitchFamily="34" charset="0"/>
                <a:cs typeface="Arial" panose="020B0604020202020204" pitchFamily="34" charset="0"/>
              </a:rPr>
              <a:t>age</a:t>
            </a:r>
            <a:r>
              <a:rPr lang="fr-CA" sz="1100" dirty="0">
                <a:latin typeface="Arial" panose="020B0604020202020204" pitchFamily="34" charset="0"/>
                <a:cs typeface="Arial" panose="020B0604020202020204" pitchFamily="34" charset="0"/>
              </a:rPr>
              <a:t> : None</a:t>
            </a:r>
          </a:p>
          <a:p>
            <a:endParaRPr lang="fr-CA" sz="1100" dirty="0">
              <a:latin typeface="Aptos" panose="020B0004020202020204" pitchFamily="34" charset="0"/>
              <a:ea typeface="Aptos" panose="020B0004020202020204" pitchFamily="34" charset="0"/>
              <a:cs typeface="Arial" panose="020B0604020202020204" pitchFamily="34" charset="0"/>
            </a:endParaRPr>
          </a:p>
          <a:p>
            <a:r>
              <a:rPr lang="en-CA" sz="1100" b="1" dirty="0">
                <a:latin typeface="Arial" panose="020B0604020202020204" pitchFamily="34" charset="0"/>
                <a:ea typeface="Aptos" panose="020B0004020202020204" pitchFamily="34" charset="0"/>
                <a:cs typeface="Arial" panose="020B0604020202020204" pitchFamily="34" charset="0"/>
              </a:rPr>
              <a:t>Note: </a:t>
            </a:r>
            <a:r>
              <a:rPr lang="en-CA" sz="1100" dirty="0">
                <a:latin typeface="Arial" panose="020B0604020202020204" pitchFamily="34" charset="0"/>
                <a:ea typeface="Aptos" panose="020B0004020202020204" pitchFamily="34" charset="0"/>
                <a:cs typeface="Arial" panose="020B0604020202020204" pitchFamily="34" charset="0"/>
              </a:rPr>
              <a:t>New applications for #1 &amp; 2 subject to Evidence of Insurability (EOI) </a:t>
            </a:r>
            <a:endParaRPr lang="fr-CA" sz="1100" dirty="0">
              <a:effectLst/>
              <a:latin typeface="Aptos" panose="020B0004020202020204" pitchFamily="34" charset="0"/>
              <a:ea typeface="Aptos" panose="020B0004020202020204" pitchFamily="34" charset="0"/>
              <a:cs typeface="Arial" panose="020B0604020202020204" pitchFamily="34" charset="0"/>
            </a:endParaRPr>
          </a:p>
          <a:p>
            <a:pPr>
              <a:buNone/>
            </a:pPr>
            <a:endParaRPr lang="en-CA" sz="1100" b="1" dirty="0">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03FF333-FB1A-672B-B0B0-129BBA68AA9F}"/>
              </a:ext>
            </a:extLst>
          </p:cNvPr>
          <p:cNvSpPr txBox="1"/>
          <p:nvPr/>
        </p:nvSpPr>
        <p:spPr>
          <a:xfrm>
            <a:off x="4846320" y="1098122"/>
            <a:ext cx="3669030" cy="507831"/>
          </a:xfrm>
          <a:prstGeom prst="rect">
            <a:avLst/>
          </a:prstGeom>
          <a:noFill/>
        </p:spPr>
        <p:txBody>
          <a:bodyPr wrap="square" rtlCol="0">
            <a:spAutoFit/>
          </a:bodyPr>
          <a:lstStyle/>
          <a:p>
            <a:pPr algn="ctr"/>
            <a:r>
              <a:rPr lang="en-US" dirty="0">
                <a:ln>
                  <a:solidFill>
                    <a:schemeClr val="bg2">
                      <a:lumMod val="60000"/>
                      <a:lumOff val="40000"/>
                    </a:schemeClr>
                  </a:solidFill>
                </a:ln>
              </a:rPr>
              <a:t>Visit your Manulife Plan Member site to view or apply for optional  coverage</a:t>
            </a:r>
            <a:endParaRPr lang="fr-CA" dirty="0">
              <a:ln>
                <a:solidFill>
                  <a:schemeClr val="bg2">
                    <a:lumMod val="60000"/>
                    <a:lumOff val="40000"/>
                  </a:schemeClr>
                </a:solidFill>
              </a:ln>
            </a:endParaRPr>
          </a:p>
        </p:txBody>
      </p:sp>
      <p:sp>
        <p:nvSpPr>
          <p:cNvPr id="10" name="Speech Bubble: Oval 9">
            <a:extLst>
              <a:ext uri="{FF2B5EF4-FFF2-40B4-BE49-F238E27FC236}">
                <a16:creationId xmlns:a16="http://schemas.microsoft.com/office/drawing/2014/main" id="{BA5B286C-5F54-6C63-E4E0-47AEA4C5DEC8}"/>
              </a:ext>
            </a:extLst>
          </p:cNvPr>
          <p:cNvSpPr/>
          <p:nvPr/>
        </p:nvSpPr>
        <p:spPr>
          <a:xfrm>
            <a:off x="1996239" y="776253"/>
            <a:ext cx="1089039" cy="157882"/>
          </a:xfrm>
          <a:prstGeom prst="wedgeEllipseCallout">
            <a:avLst>
              <a:gd name="adj1" fmla="val -69643"/>
              <a:gd name="adj2" fmla="val 33975"/>
            </a:avLst>
          </a:prstGeom>
          <a:solidFill>
            <a:schemeClr val="bg2">
              <a:lumMod val="60000"/>
              <a:lumOff val="40000"/>
            </a:schemeClr>
          </a:solidFill>
          <a:ln>
            <a:solidFill>
              <a:schemeClr val="bg2">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900" b="1" dirty="0">
              <a:solidFill>
                <a:schemeClr val="tx1"/>
              </a:solidFill>
            </a:endParaRPr>
          </a:p>
          <a:p>
            <a:pPr algn="ctr"/>
            <a:r>
              <a:rPr lang="en-US" sz="900" b="1" dirty="0">
                <a:solidFill>
                  <a:schemeClr val="tx1"/>
                </a:solidFill>
              </a:rPr>
              <a:t>$1.2M</a:t>
            </a:r>
          </a:p>
          <a:p>
            <a:pPr algn="ctr"/>
            <a:endParaRPr lang="en-US" sz="900" b="1" dirty="0">
              <a:solidFill>
                <a:schemeClr val="tx1"/>
              </a:solidFill>
            </a:endParaRPr>
          </a:p>
        </p:txBody>
      </p:sp>
      <p:pic>
        <p:nvPicPr>
          <p:cNvPr id="4098" name="Picture 2">
            <a:extLst>
              <a:ext uri="{FF2B5EF4-FFF2-40B4-BE49-F238E27FC236}">
                <a16:creationId xmlns:a16="http://schemas.microsoft.com/office/drawing/2014/main" id="{C0C0E1E3-610A-F8E0-ED87-7E60FACBC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695" y="1629314"/>
            <a:ext cx="3378279" cy="136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B41AD95-1306-540C-75E4-20319EA31789}"/>
              </a:ext>
            </a:extLst>
          </p:cNvPr>
          <p:cNvPicPr>
            <a:picLocks noChangeAspect="1"/>
          </p:cNvPicPr>
          <p:nvPr/>
        </p:nvPicPr>
        <p:blipFill>
          <a:blip r:embed="rId3"/>
          <a:stretch>
            <a:fillRect/>
          </a:stretch>
        </p:blipFill>
        <p:spPr>
          <a:xfrm>
            <a:off x="6118814" y="3021579"/>
            <a:ext cx="1359462" cy="1411644"/>
          </a:xfrm>
          <a:prstGeom prst="rect">
            <a:avLst/>
          </a:prstGeom>
        </p:spPr>
      </p:pic>
    </p:spTree>
    <p:extLst>
      <p:ext uri="{BB962C8B-B14F-4D97-AF65-F5344CB8AC3E}">
        <p14:creationId xmlns:p14="http://schemas.microsoft.com/office/powerpoint/2010/main" val="3720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8542-247D-290A-FA4E-B36BFE26B3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A41812-E5D8-0947-7CCB-FDFCE41AA872}"/>
              </a:ext>
            </a:extLst>
          </p:cNvPr>
          <p:cNvSpPr>
            <a:spLocks noGrp="1"/>
          </p:cNvSpPr>
          <p:nvPr>
            <p:ph type="body" sz="quarter" idx="12"/>
          </p:nvPr>
        </p:nvSpPr>
        <p:spPr>
          <a:xfrm>
            <a:off x="405635" y="666998"/>
            <a:ext cx="1463437" cy="610203"/>
          </a:xfrm>
        </p:spPr>
        <p:txBody>
          <a:bodyPr lIns="0" tIns="45720" rIns="91440" bIns="45720" anchor="t">
            <a:normAutofit fontScale="25000" lnSpcReduction="20000"/>
          </a:bodyPr>
          <a:lstStyle/>
          <a:p>
            <a:pPr marL="228600" indent="-228600">
              <a:buAutoNum type="arabicParenR"/>
            </a:pPr>
            <a:endParaRPr lang="en-US" sz="1000" dirty="0">
              <a:solidFill>
                <a:srgbClr val="000000"/>
              </a:solidFill>
              <a:highlight>
                <a:srgbClr val="FFFFFF"/>
              </a:highlight>
              <a:latin typeface="+mj-lt"/>
            </a:endParaRPr>
          </a:p>
          <a:p>
            <a:pPr marL="228600" indent="-228600">
              <a:buAutoNum type="arabicParenR"/>
            </a:pPr>
            <a:endParaRPr lang="en-US" sz="1000" dirty="0">
              <a:solidFill>
                <a:srgbClr val="000000"/>
              </a:solidFill>
              <a:highlight>
                <a:srgbClr val="FFFFFF"/>
              </a:highlight>
              <a:latin typeface="+mj-lt"/>
            </a:endParaRPr>
          </a:p>
          <a:p>
            <a:pPr marL="228600" indent="-228600">
              <a:buAutoNum type="arabicParenR"/>
            </a:pPr>
            <a:endParaRPr lang="en-US" sz="1000" dirty="0">
              <a:solidFill>
                <a:srgbClr val="000000"/>
              </a:solidFill>
              <a:highlight>
                <a:srgbClr val="FFFFFF"/>
              </a:highlight>
              <a:latin typeface="+mj-lt"/>
            </a:endParaRPr>
          </a:p>
          <a:p>
            <a:pPr marL="228600" indent="-228600">
              <a:buAutoNum type="arabicParenR"/>
            </a:pPr>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fr-CA"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highlight>
                <a:srgbClr val="FFFFFF"/>
              </a:highlight>
              <a:latin typeface="+mj-lt"/>
            </a:endParaRPr>
          </a:p>
          <a:p>
            <a:br>
              <a:rPr lang="fr-CA" sz="1000" dirty="0">
                <a:latin typeface="+mj-lt"/>
              </a:rPr>
            </a:br>
            <a:br>
              <a:rPr lang="fr-CA" sz="1000" dirty="0">
                <a:latin typeface="+mj-lt"/>
              </a:rPr>
            </a:br>
            <a:endParaRPr lang="fr-CA" sz="1000" dirty="0">
              <a:latin typeface="+mj-lt"/>
            </a:endParaRPr>
          </a:p>
          <a:p>
            <a:endParaRPr lang="en-US" sz="3500" b="0" i="0" dirty="0">
              <a:solidFill>
                <a:srgbClr val="000000"/>
              </a:solidFill>
              <a:effectLst/>
              <a:highlight>
                <a:srgbClr val="FFFFFF"/>
              </a:highlight>
              <a:latin typeface="+mj-lt"/>
            </a:endParaRPr>
          </a:p>
          <a:p>
            <a:br>
              <a:rPr lang="fr-CA" sz="3500" dirty="0">
                <a:latin typeface="+mj-lt"/>
              </a:rPr>
            </a:br>
            <a:br>
              <a:rPr lang="fr-CA" sz="1000" dirty="0">
                <a:latin typeface="+mj-lt"/>
              </a:rPr>
            </a:br>
            <a:endParaRPr lang="fr-CA" sz="1000" dirty="0">
              <a:latin typeface="+mj-lt"/>
            </a:endParaRPr>
          </a:p>
        </p:txBody>
      </p:sp>
      <p:sp>
        <p:nvSpPr>
          <p:cNvPr id="3" name="Title 2">
            <a:extLst>
              <a:ext uri="{FF2B5EF4-FFF2-40B4-BE49-F238E27FC236}">
                <a16:creationId xmlns:a16="http://schemas.microsoft.com/office/drawing/2014/main" id="{2FB341C2-0D34-2045-E80A-1CDEC8873DF9}"/>
              </a:ext>
            </a:extLst>
          </p:cNvPr>
          <p:cNvSpPr>
            <a:spLocks noGrp="1"/>
          </p:cNvSpPr>
          <p:nvPr>
            <p:ph type="title"/>
          </p:nvPr>
        </p:nvSpPr>
        <p:spPr>
          <a:xfrm>
            <a:off x="628650" y="179546"/>
            <a:ext cx="8410318" cy="313827"/>
          </a:xfrm>
        </p:spPr>
        <p:txBody>
          <a:bodyPr/>
          <a:lstStyle/>
          <a:p>
            <a:r>
              <a:rPr lang="fr-CA" sz="1400" dirty="0" err="1">
                <a:latin typeface="+mn-lt"/>
                <a:cs typeface="Calibri" panose="020F0502020204030204" pitchFamily="34" charset="0"/>
              </a:rPr>
              <a:t>Beneficiary</a:t>
            </a:r>
            <a:r>
              <a:rPr lang="fr-CA" sz="1400" dirty="0">
                <a:latin typeface="+mn-lt"/>
                <a:cs typeface="Calibri" panose="020F0502020204030204" pitchFamily="34" charset="0"/>
              </a:rPr>
              <a:t> </a:t>
            </a:r>
            <a:r>
              <a:rPr lang="fr-CA" sz="1400" dirty="0" err="1">
                <a:latin typeface="+mn-lt"/>
                <a:cs typeface="Calibri" panose="020F0502020204030204" pitchFamily="34" charset="0"/>
              </a:rPr>
              <a:t>Designation</a:t>
            </a:r>
            <a:r>
              <a:rPr lang="fr-CA" sz="1400" dirty="0">
                <a:latin typeface="+mn-lt"/>
                <a:cs typeface="Calibri" panose="020F0502020204030204" pitchFamily="34" charset="0"/>
              </a:rPr>
              <a:t> in Pics </a:t>
            </a:r>
          </a:p>
        </p:txBody>
      </p:sp>
      <p:sp>
        <p:nvSpPr>
          <p:cNvPr id="4" name="Slide Number Placeholder 3">
            <a:extLst>
              <a:ext uri="{FF2B5EF4-FFF2-40B4-BE49-F238E27FC236}">
                <a16:creationId xmlns:a16="http://schemas.microsoft.com/office/drawing/2014/main" id="{05B98BD4-4EA0-6EC1-5C14-15B93BE4FE9F}"/>
              </a:ext>
            </a:extLst>
          </p:cNvPr>
          <p:cNvSpPr>
            <a:spLocks noGrp="1"/>
          </p:cNvSpPr>
          <p:nvPr>
            <p:ph type="sldNum" sz="quarter" idx="4"/>
          </p:nvPr>
        </p:nvSpPr>
        <p:spPr/>
        <p:txBody>
          <a:bodyPr/>
          <a:lstStyle/>
          <a:p>
            <a:fld id="{4217043C-ECCA-4141-BE0A-7C81BA1A06F9}" type="slidenum">
              <a:rPr lang="en-US" smtClean="0"/>
              <a:pPr/>
              <a:t>12</a:t>
            </a:fld>
            <a:endParaRPr lang="en-US"/>
          </a:p>
        </p:txBody>
      </p:sp>
      <p:pic>
        <p:nvPicPr>
          <p:cNvPr id="1026" name="Picture 2">
            <a:extLst>
              <a:ext uri="{FF2B5EF4-FFF2-40B4-BE49-F238E27FC236}">
                <a16:creationId xmlns:a16="http://schemas.microsoft.com/office/drawing/2014/main" id="{85CDBEC2-7C03-E3E3-9FC7-E3573B9A6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421" y="539864"/>
            <a:ext cx="2150765" cy="1788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BEE45A9-60A8-2A78-6E9F-B130DC281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539864"/>
            <a:ext cx="1335761" cy="17810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7F8AB97-EFA2-1EB2-474D-FE22C9EB85A2}"/>
              </a:ext>
            </a:extLst>
          </p:cNvPr>
          <p:cNvPicPr>
            <a:picLocks noChangeAspect="1"/>
          </p:cNvPicPr>
          <p:nvPr/>
        </p:nvPicPr>
        <p:blipFill>
          <a:blip r:embed="rId5"/>
          <a:stretch>
            <a:fillRect/>
          </a:stretch>
        </p:blipFill>
        <p:spPr>
          <a:xfrm rot="5400000">
            <a:off x="3093502" y="2352085"/>
            <a:ext cx="1850597" cy="2150763"/>
          </a:xfrm>
          <a:prstGeom prst="rect">
            <a:avLst/>
          </a:prstGeom>
        </p:spPr>
      </p:pic>
      <p:sp>
        <p:nvSpPr>
          <p:cNvPr id="8" name="Arrow: Chevron 7">
            <a:extLst>
              <a:ext uri="{FF2B5EF4-FFF2-40B4-BE49-F238E27FC236}">
                <a16:creationId xmlns:a16="http://schemas.microsoft.com/office/drawing/2014/main" id="{182CA057-2046-FE1C-49AC-F49F67B478F3}"/>
              </a:ext>
            </a:extLst>
          </p:cNvPr>
          <p:cNvSpPr/>
          <p:nvPr/>
        </p:nvSpPr>
        <p:spPr>
          <a:xfrm>
            <a:off x="2211600" y="1277201"/>
            <a:ext cx="484632" cy="484632"/>
          </a:xfrm>
          <a:prstGeom prst="chevron">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Arrow: Chevron 8">
            <a:extLst>
              <a:ext uri="{FF2B5EF4-FFF2-40B4-BE49-F238E27FC236}">
                <a16:creationId xmlns:a16="http://schemas.microsoft.com/office/drawing/2014/main" id="{C670F521-E14B-B239-0316-0506D69A65B8}"/>
              </a:ext>
            </a:extLst>
          </p:cNvPr>
          <p:cNvSpPr/>
          <p:nvPr/>
        </p:nvSpPr>
        <p:spPr>
          <a:xfrm>
            <a:off x="2211600" y="3219941"/>
            <a:ext cx="484632" cy="484632"/>
          </a:xfrm>
          <a:prstGeom prst="chevron">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Callout: Right Arrow 11">
            <a:extLst>
              <a:ext uri="{FF2B5EF4-FFF2-40B4-BE49-F238E27FC236}">
                <a16:creationId xmlns:a16="http://schemas.microsoft.com/office/drawing/2014/main" id="{E4A358A8-B9A0-A862-331E-B3907AE3B7A9}"/>
              </a:ext>
            </a:extLst>
          </p:cNvPr>
          <p:cNvSpPr/>
          <p:nvPr/>
        </p:nvSpPr>
        <p:spPr>
          <a:xfrm>
            <a:off x="5227209" y="1989114"/>
            <a:ext cx="914400" cy="914400"/>
          </a:xfrm>
          <a:prstGeom prst="rightArrowCallou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A pallet truck with boxes in a warehouse&#10;&#10;AI-generated content may be incorrect.">
            <a:extLst>
              <a:ext uri="{FF2B5EF4-FFF2-40B4-BE49-F238E27FC236}">
                <a16:creationId xmlns:a16="http://schemas.microsoft.com/office/drawing/2014/main" id="{B54010E2-9E74-2E06-0EE7-DEE6B7063A5E}"/>
              </a:ext>
            </a:extLst>
          </p:cNvPr>
          <p:cNvPicPr>
            <a:picLocks noChangeAspect="1"/>
          </p:cNvPicPr>
          <p:nvPr/>
        </p:nvPicPr>
        <p:blipFill>
          <a:blip r:embed="rId6"/>
          <a:stretch>
            <a:fillRect/>
          </a:stretch>
        </p:blipFill>
        <p:spPr>
          <a:xfrm rot="5400000">
            <a:off x="5769191" y="1016478"/>
            <a:ext cx="3812900" cy="2859675"/>
          </a:xfrm>
          <a:prstGeom prst="rect">
            <a:avLst/>
          </a:prstGeom>
        </p:spPr>
      </p:pic>
      <p:pic>
        <p:nvPicPr>
          <p:cNvPr id="11" name="Picture 10" descr="A hand holding a pen and a stack of yellow paper&#10;&#10;AI-generated content may be incorrect.">
            <a:extLst>
              <a:ext uri="{FF2B5EF4-FFF2-40B4-BE49-F238E27FC236}">
                <a16:creationId xmlns:a16="http://schemas.microsoft.com/office/drawing/2014/main" id="{02DD1BBE-F931-3CD2-6346-737399FC3C3A}"/>
              </a:ext>
            </a:extLst>
          </p:cNvPr>
          <p:cNvPicPr>
            <a:picLocks noChangeAspect="1"/>
          </p:cNvPicPr>
          <p:nvPr/>
        </p:nvPicPr>
        <p:blipFill>
          <a:blip r:embed="rId7"/>
          <a:stretch>
            <a:fillRect/>
          </a:stretch>
        </p:blipFill>
        <p:spPr>
          <a:xfrm>
            <a:off x="628650" y="2571750"/>
            <a:ext cx="1348430" cy="1797906"/>
          </a:xfrm>
          <a:prstGeom prst="rect">
            <a:avLst/>
          </a:prstGeom>
        </p:spPr>
      </p:pic>
    </p:spTree>
    <p:extLst>
      <p:ext uri="{BB962C8B-B14F-4D97-AF65-F5344CB8AC3E}">
        <p14:creationId xmlns:p14="http://schemas.microsoft.com/office/powerpoint/2010/main" val="357652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8542-247D-290A-FA4E-B36BFE26B3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A41812-E5D8-0947-7CCB-FDFCE41AA872}"/>
              </a:ext>
            </a:extLst>
          </p:cNvPr>
          <p:cNvSpPr>
            <a:spLocks noGrp="1"/>
          </p:cNvSpPr>
          <p:nvPr>
            <p:ph type="body" sz="quarter" idx="12"/>
          </p:nvPr>
        </p:nvSpPr>
        <p:spPr>
          <a:xfrm>
            <a:off x="628650" y="421054"/>
            <a:ext cx="7886700" cy="3990751"/>
          </a:xfrm>
        </p:spPr>
        <p:txBody>
          <a:bodyPr lIns="0" tIns="45720" rIns="91440" bIns="45720" anchor="t">
            <a:normAutofit fontScale="62500" lnSpcReduction="20000"/>
          </a:bodyPr>
          <a:lstStyle/>
          <a:p>
            <a:pPr marL="228600" indent="-228600">
              <a:buAutoNum type="arabicParenR"/>
            </a:pPr>
            <a:endParaRPr lang="en-US" sz="1000" dirty="0">
              <a:solidFill>
                <a:srgbClr val="000000"/>
              </a:solidFill>
              <a:highlight>
                <a:srgbClr val="FFFFFF"/>
              </a:highlight>
              <a:latin typeface="+mj-lt"/>
            </a:endParaRPr>
          </a:p>
          <a:p>
            <a:pPr marL="228600" indent="-228600">
              <a:buAutoNum type="arabicParenR"/>
            </a:pPr>
            <a:endParaRPr lang="en-US" sz="1000" dirty="0">
              <a:solidFill>
                <a:srgbClr val="000000"/>
              </a:solidFill>
              <a:highlight>
                <a:srgbClr val="FFFFFF"/>
              </a:highlight>
              <a:latin typeface="+mj-lt"/>
            </a:endParaRPr>
          </a:p>
          <a:p>
            <a:pPr marL="228600" indent="-228600">
              <a:buAutoNum type="arabicParenR"/>
            </a:pPr>
            <a:endParaRPr lang="en-US" sz="1000" dirty="0">
              <a:solidFill>
                <a:srgbClr val="000000"/>
              </a:solidFill>
              <a:highlight>
                <a:srgbClr val="FFFFFF"/>
              </a:highlight>
              <a:latin typeface="+mj-lt"/>
            </a:endParaRPr>
          </a:p>
          <a:p>
            <a:pPr marL="228600" indent="-228600">
              <a:buAutoNum type="arabicParenR"/>
            </a:pPr>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r>
              <a:rPr lang="en-US" sz="1000" dirty="0">
                <a:solidFill>
                  <a:srgbClr val="000000"/>
                </a:solidFill>
                <a:highlight>
                  <a:srgbClr val="FFFFFF"/>
                </a:highlight>
                <a:latin typeface="+mj-lt"/>
              </a:rPr>
              <a:t>2)   </a:t>
            </a: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highlight>
                <a:srgbClr val="FFFFFF"/>
              </a:highlight>
              <a:latin typeface="+mj-lt"/>
            </a:endParaRPr>
          </a:p>
          <a:p>
            <a:br>
              <a:rPr lang="en-US" sz="1000" dirty="0">
                <a:latin typeface="+mj-lt"/>
              </a:rPr>
            </a:br>
            <a:br>
              <a:rPr lang="en-US" sz="1000" dirty="0">
                <a:latin typeface="+mj-lt"/>
              </a:rPr>
            </a:br>
            <a:endParaRPr lang="en-US" sz="1000" dirty="0">
              <a:latin typeface="+mj-lt"/>
            </a:endParaRPr>
          </a:p>
          <a:p>
            <a:endParaRPr lang="en-US" sz="3500" b="0" i="0" dirty="0">
              <a:solidFill>
                <a:srgbClr val="000000"/>
              </a:solidFill>
              <a:effectLst/>
              <a:highlight>
                <a:srgbClr val="FFFFFF"/>
              </a:highlight>
              <a:latin typeface="+mj-lt"/>
            </a:endParaRPr>
          </a:p>
          <a:p>
            <a:br>
              <a:rPr lang="en-US" sz="3500" dirty="0">
                <a:latin typeface="+mj-lt"/>
              </a:rPr>
            </a:br>
            <a:br>
              <a:rPr lang="en-US" sz="1000" dirty="0">
                <a:latin typeface="+mj-lt"/>
              </a:rPr>
            </a:br>
            <a:endParaRPr lang="en-CA" sz="1000" dirty="0">
              <a:solidFill>
                <a:srgbClr val="000000"/>
              </a:solidFill>
              <a:latin typeface="+mj-lt"/>
              <a:ea typeface="Verdana" panose="020B0604030504040204" pitchFamily="34" charset="0"/>
            </a:endParaRPr>
          </a:p>
        </p:txBody>
      </p:sp>
      <p:sp>
        <p:nvSpPr>
          <p:cNvPr id="3" name="Title 2">
            <a:extLst>
              <a:ext uri="{FF2B5EF4-FFF2-40B4-BE49-F238E27FC236}">
                <a16:creationId xmlns:a16="http://schemas.microsoft.com/office/drawing/2014/main" id="{2FB341C2-0D34-2045-E80A-1CDEC8873DF9}"/>
              </a:ext>
            </a:extLst>
          </p:cNvPr>
          <p:cNvSpPr>
            <a:spLocks noGrp="1"/>
          </p:cNvSpPr>
          <p:nvPr>
            <p:ph type="title"/>
          </p:nvPr>
        </p:nvSpPr>
        <p:spPr>
          <a:xfrm>
            <a:off x="628650" y="179546"/>
            <a:ext cx="8410318" cy="493897"/>
          </a:xfrm>
        </p:spPr>
        <p:txBody>
          <a:bodyPr/>
          <a:lstStyle/>
          <a:p>
            <a:r>
              <a:rPr lang="en-US" sz="1400" dirty="0">
                <a:latin typeface="+mn-lt"/>
                <a:cs typeface="Calibri" panose="020F0502020204030204" pitchFamily="34" charset="0"/>
              </a:rPr>
              <a:t>Beneficiary Designation </a:t>
            </a:r>
            <a:endParaRPr lang="en-CA" sz="1400" dirty="0">
              <a:latin typeface="+mn-lt"/>
            </a:endParaRPr>
          </a:p>
        </p:txBody>
      </p:sp>
      <p:sp>
        <p:nvSpPr>
          <p:cNvPr id="4" name="Slide Number Placeholder 3">
            <a:extLst>
              <a:ext uri="{FF2B5EF4-FFF2-40B4-BE49-F238E27FC236}">
                <a16:creationId xmlns:a16="http://schemas.microsoft.com/office/drawing/2014/main" id="{05B98BD4-4EA0-6EC1-5C14-15B93BE4FE9F}"/>
              </a:ext>
            </a:extLst>
          </p:cNvPr>
          <p:cNvSpPr>
            <a:spLocks noGrp="1"/>
          </p:cNvSpPr>
          <p:nvPr>
            <p:ph type="sldNum" sz="quarter" idx="4"/>
          </p:nvPr>
        </p:nvSpPr>
        <p:spPr/>
        <p:txBody>
          <a:bodyPr/>
          <a:lstStyle/>
          <a:p>
            <a:fld id="{4217043C-ECCA-4141-BE0A-7C81BA1A06F9}" type="slidenum">
              <a:rPr lang="en-US" smtClean="0"/>
              <a:pPr/>
              <a:t>13</a:t>
            </a:fld>
            <a:endParaRPr lang="en-US" dirty="0"/>
          </a:p>
        </p:txBody>
      </p:sp>
      <p:sp>
        <p:nvSpPr>
          <p:cNvPr id="10" name="TextBox 9">
            <a:extLst>
              <a:ext uri="{FF2B5EF4-FFF2-40B4-BE49-F238E27FC236}">
                <a16:creationId xmlns:a16="http://schemas.microsoft.com/office/drawing/2014/main" id="{B2E2F878-5B4B-7B24-06BA-F683B934FCDF}"/>
              </a:ext>
            </a:extLst>
          </p:cNvPr>
          <p:cNvSpPr txBox="1"/>
          <p:nvPr/>
        </p:nvSpPr>
        <p:spPr>
          <a:xfrm>
            <a:off x="628649" y="3033806"/>
            <a:ext cx="7378114" cy="1384995"/>
          </a:xfrm>
          <a:prstGeom prst="rect">
            <a:avLst/>
          </a:prstGeom>
          <a:noFill/>
        </p:spPr>
        <p:txBody>
          <a:bodyPr wrap="square" lIns="91440" tIns="45720" rIns="91440" bIns="45720" anchor="t">
            <a:spAutoFit/>
          </a:bodyPr>
          <a:lstStyle/>
          <a:p>
            <a:r>
              <a:rPr lang="fr-CA" sz="1200" dirty="0">
                <a:solidFill>
                  <a:srgbClr val="292929"/>
                </a:solidFill>
              </a:rPr>
              <a:t>How to report the passing of a </a:t>
            </a:r>
            <a:r>
              <a:rPr lang="fr-CA" sz="1200" dirty="0" err="1">
                <a:solidFill>
                  <a:srgbClr val="292929"/>
                </a:solidFill>
              </a:rPr>
              <a:t>loved</a:t>
            </a:r>
            <a:r>
              <a:rPr lang="fr-CA" sz="1200" dirty="0">
                <a:solidFill>
                  <a:srgbClr val="292929"/>
                </a:solidFill>
              </a:rPr>
              <a:t> one</a:t>
            </a:r>
          </a:p>
          <a:p>
            <a:pPr marL="342900" indent="-342900">
              <a:buAutoNum type="arabicParenR"/>
            </a:pPr>
            <a:r>
              <a:rPr lang="fr-CA" sz="1200" dirty="0">
                <a:solidFill>
                  <a:srgbClr val="292929"/>
                </a:solidFill>
              </a:rPr>
              <a:t>Contact HR Connex at  1-833-847-3675 and Select Option #5 </a:t>
            </a:r>
            <a:endParaRPr lang="fr-CA" sz="1200" dirty="0">
              <a:solidFill>
                <a:srgbClr val="292929"/>
              </a:solidFill>
              <a:ea typeface="Verdana"/>
            </a:endParaRPr>
          </a:p>
          <a:p>
            <a:pPr marL="342900" indent="-342900">
              <a:buAutoNum type="arabicParenR"/>
            </a:pPr>
            <a:r>
              <a:rPr lang="fr-CA" sz="1200" dirty="0" err="1">
                <a:solidFill>
                  <a:srgbClr val="292929"/>
                </a:solidFill>
              </a:rPr>
              <a:t>Manulife</a:t>
            </a:r>
            <a:r>
              <a:rPr lang="fr-CA" sz="1200" dirty="0">
                <a:solidFill>
                  <a:srgbClr val="292929"/>
                </a:solidFill>
              </a:rPr>
              <a:t> </a:t>
            </a:r>
            <a:r>
              <a:rPr lang="fr-CA" sz="1200" dirty="0" err="1">
                <a:solidFill>
                  <a:srgbClr val="292929"/>
                </a:solidFill>
              </a:rPr>
              <a:t>will</a:t>
            </a:r>
            <a:r>
              <a:rPr lang="fr-CA" sz="1200" dirty="0">
                <a:solidFill>
                  <a:srgbClr val="292929"/>
                </a:solidFill>
              </a:rPr>
              <a:t> </a:t>
            </a:r>
            <a:r>
              <a:rPr lang="fr-CA" sz="1200" dirty="0" err="1">
                <a:solidFill>
                  <a:srgbClr val="292929"/>
                </a:solidFill>
              </a:rPr>
              <a:t>handle</a:t>
            </a:r>
            <a:r>
              <a:rPr lang="fr-CA" sz="1200" dirty="0">
                <a:solidFill>
                  <a:srgbClr val="292929"/>
                </a:solidFill>
              </a:rPr>
              <a:t> life </a:t>
            </a:r>
            <a:r>
              <a:rPr lang="fr-CA" sz="1200" dirty="0" err="1">
                <a:solidFill>
                  <a:srgbClr val="292929"/>
                </a:solidFill>
              </a:rPr>
              <a:t>insurance</a:t>
            </a:r>
            <a:r>
              <a:rPr lang="fr-CA" sz="1200" dirty="0">
                <a:solidFill>
                  <a:srgbClr val="292929"/>
                </a:solidFill>
              </a:rPr>
              <a:t> </a:t>
            </a:r>
            <a:r>
              <a:rPr lang="fr-CA" sz="1200" dirty="0" err="1">
                <a:solidFill>
                  <a:srgbClr val="292929"/>
                </a:solidFill>
              </a:rPr>
              <a:t>proceedings</a:t>
            </a:r>
            <a:r>
              <a:rPr lang="fr-CA" sz="1200" dirty="0">
                <a:solidFill>
                  <a:srgbClr val="292929"/>
                </a:solidFill>
              </a:rPr>
              <a:t> and/or </a:t>
            </a:r>
            <a:r>
              <a:rPr lang="fr-CA" sz="1200" dirty="0" err="1">
                <a:solidFill>
                  <a:srgbClr val="292929"/>
                </a:solidFill>
              </a:rPr>
              <a:t>survivor</a:t>
            </a:r>
            <a:r>
              <a:rPr lang="fr-CA" sz="1200" dirty="0">
                <a:solidFill>
                  <a:srgbClr val="292929"/>
                </a:solidFill>
              </a:rPr>
              <a:t> set up, if applicable</a:t>
            </a:r>
            <a:endParaRPr lang="fr-CA" sz="1200" dirty="0">
              <a:solidFill>
                <a:srgbClr val="292929"/>
              </a:solidFill>
              <a:ea typeface="Verdana"/>
            </a:endParaRPr>
          </a:p>
          <a:p>
            <a:pPr marL="342900" indent="-342900">
              <a:buAutoNum type="arabicParenR"/>
            </a:pPr>
            <a:r>
              <a:rPr lang="fr-CA" sz="1200" dirty="0">
                <a:solidFill>
                  <a:srgbClr val="292929"/>
                </a:solidFill>
              </a:rPr>
              <a:t>Process for Survivor </a:t>
            </a:r>
            <a:r>
              <a:rPr lang="fr-CA" sz="1200" dirty="0" err="1">
                <a:solidFill>
                  <a:srgbClr val="292929"/>
                </a:solidFill>
              </a:rPr>
              <a:t>set-up</a:t>
            </a:r>
            <a:r>
              <a:rPr lang="fr-CA" sz="1200" dirty="0">
                <a:solidFill>
                  <a:srgbClr val="292929"/>
                </a:solidFill>
              </a:rPr>
              <a:t>:</a:t>
            </a:r>
            <a:endParaRPr lang="fr-CA" sz="1200" dirty="0">
              <a:solidFill>
                <a:srgbClr val="292929"/>
              </a:solidFill>
              <a:ea typeface="Verdana"/>
            </a:endParaRPr>
          </a:p>
          <a:p>
            <a:pPr marL="685800" lvl="1" indent="-342900">
              <a:buFont typeface="Wingdings"/>
              <a:buChar char="Ø"/>
            </a:pPr>
            <a:r>
              <a:rPr lang="fr-CA" sz="1200" dirty="0">
                <a:solidFill>
                  <a:srgbClr val="292929"/>
                </a:solidFill>
              </a:rPr>
              <a:t>First 3 </a:t>
            </a:r>
            <a:r>
              <a:rPr lang="fr-CA" sz="1200" dirty="0" err="1">
                <a:solidFill>
                  <a:srgbClr val="292929"/>
                </a:solidFill>
              </a:rPr>
              <a:t>months</a:t>
            </a:r>
            <a:r>
              <a:rPr lang="fr-CA" sz="1200" dirty="0">
                <a:solidFill>
                  <a:srgbClr val="292929"/>
                </a:solidFill>
              </a:rPr>
              <a:t> </a:t>
            </a:r>
            <a:r>
              <a:rPr lang="fr-CA" sz="1200" dirty="0" err="1">
                <a:solidFill>
                  <a:srgbClr val="292929"/>
                </a:solidFill>
              </a:rPr>
              <a:t>following</a:t>
            </a:r>
            <a:r>
              <a:rPr lang="fr-CA" sz="1200" dirty="0">
                <a:solidFill>
                  <a:srgbClr val="292929"/>
                </a:solidFill>
              </a:rPr>
              <a:t> date of </a:t>
            </a:r>
            <a:r>
              <a:rPr lang="fr-CA" sz="1200" dirty="0" err="1">
                <a:solidFill>
                  <a:srgbClr val="292929"/>
                </a:solidFill>
              </a:rPr>
              <a:t>passing;date</a:t>
            </a:r>
            <a:r>
              <a:rPr lang="fr-CA" sz="1200" dirty="0">
                <a:solidFill>
                  <a:srgbClr val="292929"/>
                </a:solidFill>
              </a:rPr>
              <a:t> </a:t>
            </a:r>
            <a:r>
              <a:rPr lang="fr-CA" sz="1200" dirty="0" err="1">
                <a:solidFill>
                  <a:srgbClr val="292929"/>
                </a:solidFill>
              </a:rPr>
              <a:t>coverage</a:t>
            </a:r>
            <a:r>
              <a:rPr lang="fr-CA" sz="1200" dirty="0">
                <a:solidFill>
                  <a:srgbClr val="292929"/>
                </a:solidFill>
              </a:rPr>
              <a:t> </a:t>
            </a:r>
            <a:r>
              <a:rPr lang="fr-CA" sz="1200" dirty="0" err="1">
                <a:solidFill>
                  <a:srgbClr val="292929"/>
                </a:solidFill>
              </a:rPr>
              <a:t>extended</a:t>
            </a:r>
            <a:r>
              <a:rPr lang="fr-CA" sz="1200" dirty="0">
                <a:solidFill>
                  <a:srgbClr val="292929"/>
                </a:solidFill>
              </a:rPr>
              <a:t> </a:t>
            </a:r>
            <a:r>
              <a:rPr lang="fr-CA" sz="1200" dirty="0" err="1">
                <a:solidFill>
                  <a:srgbClr val="292929"/>
                </a:solidFill>
              </a:rPr>
              <a:t>under</a:t>
            </a:r>
            <a:r>
              <a:rPr lang="fr-CA" sz="1200" dirty="0">
                <a:solidFill>
                  <a:srgbClr val="292929"/>
                </a:solidFill>
              </a:rPr>
              <a:t> </a:t>
            </a:r>
            <a:r>
              <a:rPr lang="fr-CA" sz="1200" dirty="0" err="1">
                <a:solidFill>
                  <a:srgbClr val="292929"/>
                </a:solidFill>
              </a:rPr>
              <a:t>retiree</a:t>
            </a:r>
            <a:r>
              <a:rPr lang="fr-CA" sz="1200" dirty="0">
                <a:solidFill>
                  <a:srgbClr val="292929"/>
                </a:solidFill>
              </a:rPr>
              <a:t> AC ID</a:t>
            </a:r>
            <a:endParaRPr lang="fr-CA" sz="1200" dirty="0">
              <a:solidFill>
                <a:srgbClr val="292929"/>
              </a:solidFill>
              <a:ea typeface="Verdana"/>
            </a:endParaRPr>
          </a:p>
          <a:p>
            <a:pPr marL="685800" lvl="1" indent="-342900">
              <a:buFont typeface="Wingdings"/>
              <a:buChar char="Ø"/>
            </a:pPr>
            <a:r>
              <a:rPr lang="fr-CA" sz="1200" dirty="0">
                <a:solidFill>
                  <a:srgbClr val="292929"/>
                </a:solidFill>
              </a:rPr>
              <a:t>Extension </a:t>
            </a:r>
            <a:r>
              <a:rPr lang="fr-CA" sz="1200" dirty="0" err="1">
                <a:solidFill>
                  <a:srgbClr val="292929"/>
                </a:solidFill>
              </a:rPr>
              <a:t>transitioned</a:t>
            </a:r>
            <a:r>
              <a:rPr lang="fr-CA" sz="1200" dirty="0">
                <a:solidFill>
                  <a:srgbClr val="292929"/>
                </a:solidFill>
              </a:rPr>
              <a:t> </a:t>
            </a:r>
            <a:r>
              <a:rPr lang="fr-CA" sz="1200" dirty="0" err="1">
                <a:solidFill>
                  <a:srgbClr val="292929"/>
                </a:solidFill>
              </a:rPr>
              <a:t>under</a:t>
            </a:r>
            <a:r>
              <a:rPr lang="fr-CA" sz="1200" dirty="0">
                <a:solidFill>
                  <a:srgbClr val="292929"/>
                </a:solidFill>
              </a:rPr>
              <a:t> Survivor ID </a:t>
            </a:r>
            <a:r>
              <a:rPr lang="fr-CA" sz="1200" dirty="0" err="1">
                <a:solidFill>
                  <a:srgbClr val="292929"/>
                </a:solidFill>
              </a:rPr>
              <a:t>number</a:t>
            </a:r>
            <a:endParaRPr lang="fr-CA" sz="1200" dirty="0">
              <a:solidFill>
                <a:srgbClr val="292929"/>
              </a:solidFill>
              <a:ea typeface="Verdana"/>
            </a:endParaRPr>
          </a:p>
        </p:txBody>
      </p:sp>
      <p:pic>
        <p:nvPicPr>
          <p:cNvPr id="1026" name="Picture 2">
            <a:extLst>
              <a:ext uri="{FF2B5EF4-FFF2-40B4-BE49-F238E27FC236}">
                <a16:creationId xmlns:a16="http://schemas.microsoft.com/office/drawing/2014/main" id="{E9035DE9-0A08-F95F-3BF5-2CF047D16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517113"/>
            <a:ext cx="4655450" cy="189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928EC90-9A1B-9A7A-71B9-2ABDF1F18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156" y="549336"/>
            <a:ext cx="3465133" cy="186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Left 10">
            <a:extLst>
              <a:ext uri="{FF2B5EF4-FFF2-40B4-BE49-F238E27FC236}">
                <a16:creationId xmlns:a16="http://schemas.microsoft.com/office/drawing/2014/main" id="{6539B5AC-8C07-3765-B0D4-45650B1B51D0}"/>
              </a:ext>
            </a:extLst>
          </p:cNvPr>
          <p:cNvSpPr/>
          <p:nvPr/>
        </p:nvSpPr>
        <p:spPr>
          <a:xfrm>
            <a:off x="7157557" y="1290820"/>
            <a:ext cx="626981" cy="171167"/>
          </a:xfrm>
          <a:prstGeom prst="leftArrow">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Arrow: Left 11">
            <a:extLst>
              <a:ext uri="{FF2B5EF4-FFF2-40B4-BE49-F238E27FC236}">
                <a16:creationId xmlns:a16="http://schemas.microsoft.com/office/drawing/2014/main" id="{EBE4672B-1421-6DE3-44BB-251B7DB37BA2}"/>
              </a:ext>
            </a:extLst>
          </p:cNvPr>
          <p:cNvSpPr/>
          <p:nvPr/>
        </p:nvSpPr>
        <p:spPr>
          <a:xfrm>
            <a:off x="1431670" y="1537104"/>
            <a:ext cx="745088" cy="202683"/>
          </a:xfrm>
          <a:prstGeom prst="leftArrow">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5084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6E73C-3DE3-4714-B074-B907FC0014B2}"/>
              </a:ext>
            </a:extLst>
          </p:cNvPr>
          <p:cNvSpPr>
            <a:spLocks noGrp="1"/>
          </p:cNvSpPr>
          <p:nvPr>
            <p:ph type="body" sz="quarter" idx="12"/>
          </p:nvPr>
        </p:nvSpPr>
        <p:spPr>
          <a:xfrm>
            <a:off x="628651" y="528705"/>
            <a:ext cx="7886700" cy="4355318"/>
          </a:xfrm>
        </p:spPr>
        <p:txBody>
          <a:bodyPr>
            <a:normAutofit/>
          </a:bodyPr>
          <a:lstStyle/>
          <a:p>
            <a:pPr>
              <a:lnSpc>
                <a:spcPct val="110000"/>
              </a:lnSpc>
              <a:spcBef>
                <a:spcPts val="0"/>
              </a:spcBef>
            </a:pPr>
            <a:endParaRPr lang="en-CA" sz="1000" dirty="0">
              <a:effectLst/>
              <a:latin typeface="Verdana" panose="020B0604030504040204" pitchFamily="34" charset="0"/>
              <a:ea typeface="SimSun" panose="02010600030101010101" pitchFamily="2" charset="-122"/>
              <a:cs typeface="Times New Roman" panose="02020603050405020304" pitchFamily="18" charset="0"/>
            </a:endParaRPr>
          </a:p>
          <a:p>
            <a:pPr>
              <a:spcAft>
                <a:spcPts val="600"/>
              </a:spcAft>
            </a:pPr>
            <a:endParaRPr lang="en-CA" dirty="0"/>
          </a:p>
          <a:p>
            <a:pPr>
              <a:spcAft>
                <a:spcPts val="600"/>
              </a:spcAft>
            </a:pPr>
            <a:endParaRPr lang="en-CA" dirty="0"/>
          </a:p>
          <a:p>
            <a:pPr>
              <a:spcAft>
                <a:spcPts val="600"/>
              </a:spcAft>
            </a:pPr>
            <a:endParaRPr lang="en-CA" dirty="0"/>
          </a:p>
        </p:txBody>
      </p:sp>
      <p:sp>
        <p:nvSpPr>
          <p:cNvPr id="3" name="Title 2">
            <a:extLst>
              <a:ext uri="{FF2B5EF4-FFF2-40B4-BE49-F238E27FC236}">
                <a16:creationId xmlns:a16="http://schemas.microsoft.com/office/drawing/2014/main" id="{42772D10-6ECB-4425-BA32-BC5C603FCD3E}"/>
              </a:ext>
            </a:extLst>
          </p:cNvPr>
          <p:cNvSpPr>
            <a:spLocks noGrp="1"/>
          </p:cNvSpPr>
          <p:nvPr>
            <p:ph type="title"/>
          </p:nvPr>
        </p:nvSpPr>
        <p:spPr>
          <a:xfrm>
            <a:off x="845443" y="229577"/>
            <a:ext cx="7886700" cy="273845"/>
          </a:xfrm>
        </p:spPr>
        <p:txBody>
          <a:bodyPr lIns="0" tIns="45720" rIns="90000" bIns="45720" anchor="t"/>
          <a:lstStyle/>
          <a:p>
            <a:r>
              <a:rPr lang="en-CA" sz="1600" dirty="0">
                <a:latin typeface="+mn-lt"/>
                <a:ea typeface="Verdana"/>
              </a:rPr>
              <a:t>Reminder</a:t>
            </a:r>
            <a:br>
              <a:rPr lang="en-CA" sz="1400" dirty="0">
                <a:latin typeface="+mn-lt"/>
              </a:rPr>
            </a:br>
            <a:br>
              <a:rPr lang="en-CA" sz="1400" dirty="0">
                <a:latin typeface="+mn-lt"/>
              </a:rPr>
            </a:br>
            <a:r>
              <a:rPr lang="en-CA" sz="900" dirty="0">
                <a:latin typeface="+mn-lt"/>
                <a:ea typeface="Verdana"/>
              </a:rPr>
              <a:t>Maintain your personal information up to date with Air Canada</a:t>
            </a:r>
          </a:p>
        </p:txBody>
      </p:sp>
      <p:sp>
        <p:nvSpPr>
          <p:cNvPr id="4" name="Slide Number Placeholder 3">
            <a:extLst>
              <a:ext uri="{FF2B5EF4-FFF2-40B4-BE49-F238E27FC236}">
                <a16:creationId xmlns:a16="http://schemas.microsoft.com/office/drawing/2014/main" id="{AEC4B289-A0B4-4DD3-9C17-C55FF32DABC0}"/>
              </a:ext>
            </a:extLst>
          </p:cNvPr>
          <p:cNvSpPr>
            <a:spLocks noGrp="1"/>
          </p:cNvSpPr>
          <p:nvPr>
            <p:ph type="sldNum" sz="quarter" idx="4"/>
          </p:nvPr>
        </p:nvSpPr>
        <p:spPr/>
        <p:txBody>
          <a:bodyPr/>
          <a:lstStyle/>
          <a:p>
            <a:fld id="{4217043C-ECCA-4141-BE0A-7C81BA1A06F9}" type="slidenum">
              <a:rPr lang="en-US" smtClean="0"/>
              <a:pPr/>
              <a:t>14</a:t>
            </a:fld>
            <a:endParaRPr lang="en-US" dirty="0"/>
          </a:p>
        </p:txBody>
      </p:sp>
      <p:sp>
        <p:nvSpPr>
          <p:cNvPr id="7" name="Arrow: Right 6">
            <a:extLst>
              <a:ext uri="{FF2B5EF4-FFF2-40B4-BE49-F238E27FC236}">
                <a16:creationId xmlns:a16="http://schemas.microsoft.com/office/drawing/2014/main" id="{30CEE7D5-EA2B-A5BC-2770-A764EE7DE8B3}"/>
              </a:ext>
            </a:extLst>
          </p:cNvPr>
          <p:cNvSpPr/>
          <p:nvPr/>
        </p:nvSpPr>
        <p:spPr>
          <a:xfrm rot="10800000">
            <a:off x="1585355" y="3034484"/>
            <a:ext cx="476385" cy="153425"/>
          </a:xfrm>
          <a:prstGeom prst="rightArrow">
            <a:avLst/>
          </a:prstGeom>
          <a:solidFill>
            <a:schemeClr val="bg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2">
            <a:extLst>
              <a:ext uri="{FF2B5EF4-FFF2-40B4-BE49-F238E27FC236}">
                <a16:creationId xmlns:a16="http://schemas.microsoft.com/office/drawing/2014/main" id="{FE013F6F-D03E-C022-0504-598395D407E9}"/>
              </a:ext>
            </a:extLst>
          </p:cNvPr>
          <p:cNvSpPr txBox="1">
            <a:spLocks/>
          </p:cNvSpPr>
          <p:nvPr/>
        </p:nvSpPr>
        <p:spPr>
          <a:xfrm>
            <a:off x="6398724" y="1717674"/>
            <a:ext cx="2199267" cy="2104386"/>
          </a:xfrm>
          <a:prstGeom prst="rect">
            <a:avLst/>
          </a:prstGeom>
        </p:spPr>
        <p:txBody>
          <a:bodyPr lIns="0" tIns="45720" rIns="90000" bIns="45720" anchor="t"/>
          <a:lstStyle>
            <a:lvl1pPr algn="l" defTabSz="685800" rtl="0" eaLnBrk="1" latinLnBrk="0" hangingPunct="1">
              <a:lnSpc>
                <a:spcPct val="90000"/>
              </a:lnSpc>
              <a:spcBef>
                <a:spcPct val="0"/>
              </a:spcBef>
              <a:buNone/>
              <a:defRPr sz="2400" b="1" i="0" kern="1200">
                <a:solidFill>
                  <a:schemeClr val="tx1"/>
                </a:solidFill>
                <a:latin typeface="Verdana" charset="0"/>
                <a:ea typeface="Verdana" charset="0"/>
                <a:cs typeface="Verdana" charset="0"/>
              </a:defRPr>
            </a:lvl1pPr>
          </a:lstStyle>
          <a:p>
            <a:br>
              <a:rPr lang="en-CA" sz="1400" dirty="0">
                <a:latin typeface="+mn-lt"/>
              </a:rPr>
            </a:br>
            <a:br>
              <a:rPr lang="en-CA" sz="1400" dirty="0">
                <a:latin typeface="+mn-lt"/>
              </a:rPr>
            </a:br>
            <a:r>
              <a:rPr lang="en-CA" sz="900" dirty="0">
                <a:latin typeface="+mn-lt"/>
              </a:rPr>
              <a:t>You can update online your:</a:t>
            </a:r>
          </a:p>
          <a:p>
            <a:pPr marL="171450" indent="-171450">
              <a:buFont typeface="Arial" panose="020B0604020202020204" pitchFamily="34" charset="0"/>
              <a:buChar char="•"/>
            </a:pPr>
            <a:r>
              <a:rPr lang="en-CA" sz="900" b="0" dirty="0">
                <a:latin typeface="+mn-lt"/>
                <a:ea typeface="Verdana"/>
              </a:rPr>
              <a:t>Email address</a:t>
            </a:r>
          </a:p>
          <a:p>
            <a:pPr marL="171450" indent="-171450">
              <a:buFont typeface="Arial" panose="020B0604020202020204" pitchFamily="34" charset="0"/>
              <a:buChar char="•"/>
            </a:pPr>
            <a:r>
              <a:rPr lang="en-CA" sz="900" b="0" dirty="0">
                <a:latin typeface="+mn-lt"/>
                <a:ea typeface="Verdana"/>
              </a:rPr>
              <a:t>Home address</a:t>
            </a:r>
          </a:p>
          <a:p>
            <a:pPr marL="171450" indent="-171450">
              <a:buFont typeface="Arial" panose="020B0604020202020204" pitchFamily="34" charset="0"/>
              <a:buChar char="•"/>
            </a:pPr>
            <a:r>
              <a:rPr lang="en-CA" sz="900" b="0" dirty="0">
                <a:latin typeface="+mn-lt"/>
                <a:ea typeface="Verdana"/>
              </a:rPr>
              <a:t>Banking information (direct deposit of pension payment Vs check)</a:t>
            </a:r>
          </a:p>
          <a:p>
            <a:pPr marL="171450" indent="-171450">
              <a:buFont typeface="Arial" panose="020B0604020202020204" pitchFamily="34" charset="0"/>
              <a:buChar char="•"/>
            </a:pPr>
            <a:r>
              <a:rPr lang="en-CA" sz="900" b="0" dirty="0">
                <a:latin typeface="+mn-lt"/>
                <a:ea typeface="Verdana"/>
              </a:rPr>
              <a:t>Much more !!!</a:t>
            </a:r>
          </a:p>
        </p:txBody>
      </p:sp>
      <p:pic>
        <p:nvPicPr>
          <p:cNvPr id="2051" name="Picture 22">
            <a:extLst>
              <a:ext uri="{FF2B5EF4-FFF2-40B4-BE49-F238E27FC236}">
                <a16:creationId xmlns:a16="http://schemas.microsoft.com/office/drawing/2014/main" id="{A6065D1A-BF73-7A79-55E4-E0F14A360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71" y="844709"/>
            <a:ext cx="5687433" cy="345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Left 4">
            <a:extLst>
              <a:ext uri="{FF2B5EF4-FFF2-40B4-BE49-F238E27FC236}">
                <a16:creationId xmlns:a16="http://schemas.microsoft.com/office/drawing/2014/main" id="{BF0F2F20-35BF-C999-1363-AC6ABBE6B7F9}"/>
              </a:ext>
            </a:extLst>
          </p:cNvPr>
          <p:cNvSpPr/>
          <p:nvPr/>
        </p:nvSpPr>
        <p:spPr>
          <a:xfrm>
            <a:off x="1694414" y="2922161"/>
            <a:ext cx="238193" cy="153426"/>
          </a:xfrm>
          <a:prstGeom prst="leftArrow">
            <a:avLst/>
          </a:prstGeom>
          <a:solidFill>
            <a:srgbClr val="B1A185"/>
          </a:solidFill>
          <a:ln>
            <a:solidFill>
              <a:srgbClr val="B1A1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ln>
                <a:solidFill>
                  <a:schemeClr val="bg2">
                    <a:lumMod val="60000"/>
                    <a:lumOff val="40000"/>
                  </a:schemeClr>
                </a:solidFill>
              </a:ln>
              <a:solidFill>
                <a:schemeClr val="bg2">
                  <a:lumMod val="60000"/>
                  <a:lumOff val="40000"/>
                </a:schemeClr>
              </a:solidFill>
            </a:endParaRPr>
          </a:p>
        </p:txBody>
      </p:sp>
    </p:spTree>
    <p:extLst>
      <p:ext uri="{BB962C8B-B14F-4D97-AF65-F5344CB8AC3E}">
        <p14:creationId xmlns:p14="http://schemas.microsoft.com/office/powerpoint/2010/main" val="226137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97320-B62E-D3CF-A153-B30BEA9B0BF4}"/>
              </a:ext>
            </a:extLst>
          </p:cNvPr>
          <p:cNvSpPr>
            <a:spLocks noGrp="1"/>
          </p:cNvSpPr>
          <p:nvPr>
            <p:ph type="body" sz="quarter" idx="12"/>
          </p:nvPr>
        </p:nvSpPr>
        <p:spPr>
          <a:xfrm>
            <a:off x="811531" y="661894"/>
            <a:ext cx="7886700" cy="3837081"/>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fr-CA" dirty="0"/>
          </a:p>
          <a:p>
            <a:endParaRPr lang="fr-CA" dirty="0"/>
          </a:p>
        </p:txBody>
      </p:sp>
      <p:sp>
        <p:nvSpPr>
          <p:cNvPr id="3" name="Title 2">
            <a:extLst>
              <a:ext uri="{FF2B5EF4-FFF2-40B4-BE49-F238E27FC236}">
                <a16:creationId xmlns:a16="http://schemas.microsoft.com/office/drawing/2014/main" id="{3D35B0EC-07E8-3523-7F33-2C04A68FBC14}"/>
              </a:ext>
            </a:extLst>
          </p:cNvPr>
          <p:cNvSpPr>
            <a:spLocks noGrp="1"/>
          </p:cNvSpPr>
          <p:nvPr>
            <p:ph type="title"/>
          </p:nvPr>
        </p:nvSpPr>
        <p:spPr>
          <a:xfrm>
            <a:off x="628651" y="263158"/>
            <a:ext cx="7886700" cy="553126"/>
          </a:xfrm>
        </p:spPr>
        <p:txBody>
          <a:bodyPr/>
          <a:lstStyle/>
          <a:p>
            <a:pPr algn="ctr"/>
            <a:r>
              <a:rPr lang="en-US" sz="1600" dirty="0"/>
              <a:t>Manulife – Call and Claims volume </a:t>
            </a:r>
            <a:br>
              <a:rPr lang="en-US" sz="1600" dirty="0"/>
            </a:br>
            <a:r>
              <a:rPr lang="en-US" sz="1600" dirty="0"/>
              <a:t>April 1, 2024, to December 31, 2024</a:t>
            </a:r>
            <a:endParaRPr lang="fr-CA" sz="1600" dirty="0"/>
          </a:p>
        </p:txBody>
      </p:sp>
      <p:sp>
        <p:nvSpPr>
          <p:cNvPr id="4" name="Slide Number Placeholder 3">
            <a:extLst>
              <a:ext uri="{FF2B5EF4-FFF2-40B4-BE49-F238E27FC236}">
                <a16:creationId xmlns:a16="http://schemas.microsoft.com/office/drawing/2014/main" id="{34F13067-C975-9C2E-B1EC-D41A0CE565D4}"/>
              </a:ext>
            </a:extLst>
          </p:cNvPr>
          <p:cNvSpPr>
            <a:spLocks noGrp="1"/>
          </p:cNvSpPr>
          <p:nvPr>
            <p:ph type="sldNum" sz="quarter" idx="4"/>
          </p:nvPr>
        </p:nvSpPr>
        <p:spPr/>
        <p:txBody>
          <a:bodyPr/>
          <a:lstStyle/>
          <a:p>
            <a:fld id="{4217043C-ECCA-4141-BE0A-7C81BA1A06F9}" type="slidenum">
              <a:rPr lang="en-US" smtClean="0"/>
              <a:pPr/>
              <a:t>15</a:t>
            </a:fld>
            <a:endParaRPr lang="en-US" dirty="0"/>
          </a:p>
        </p:txBody>
      </p:sp>
      <p:graphicFrame>
        <p:nvGraphicFramePr>
          <p:cNvPr id="7" name="Table 6">
            <a:extLst>
              <a:ext uri="{FF2B5EF4-FFF2-40B4-BE49-F238E27FC236}">
                <a16:creationId xmlns:a16="http://schemas.microsoft.com/office/drawing/2014/main" id="{76481D66-33BE-CE67-D156-A063093E0C19}"/>
              </a:ext>
            </a:extLst>
          </p:cNvPr>
          <p:cNvGraphicFramePr>
            <a:graphicFrameLocks noGrp="1"/>
          </p:cNvGraphicFramePr>
          <p:nvPr>
            <p:extLst>
              <p:ext uri="{D42A27DB-BD31-4B8C-83A1-F6EECF244321}">
                <p14:modId xmlns:p14="http://schemas.microsoft.com/office/powerpoint/2010/main" val="2153272874"/>
              </p:ext>
            </p:extLst>
          </p:nvPr>
        </p:nvGraphicFramePr>
        <p:xfrm>
          <a:off x="922020" y="987679"/>
          <a:ext cx="7467601" cy="1100455"/>
        </p:xfrm>
        <a:graphic>
          <a:graphicData uri="http://schemas.openxmlformats.org/drawingml/2006/table">
            <a:tbl>
              <a:tblPr/>
              <a:tblGrid>
                <a:gridCol w="1963509">
                  <a:extLst>
                    <a:ext uri="{9D8B030D-6E8A-4147-A177-3AD203B41FA5}">
                      <a16:colId xmlns:a16="http://schemas.microsoft.com/office/drawing/2014/main" val="200712763"/>
                    </a:ext>
                  </a:extLst>
                </a:gridCol>
                <a:gridCol w="1963509">
                  <a:extLst>
                    <a:ext uri="{9D8B030D-6E8A-4147-A177-3AD203B41FA5}">
                      <a16:colId xmlns:a16="http://schemas.microsoft.com/office/drawing/2014/main" val="2696277705"/>
                    </a:ext>
                  </a:extLst>
                </a:gridCol>
                <a:gridCol w="2036618">
                  <a:extLst>
                    <a:ext uri="{9D8B030D-6E8A-4147-A177-3AD203B41FA5}">
                      <a16:colId xmlns:a16="http://schemas.microsoft.com/office/drawing/2014/main" val="341646913"/>
                    </a:ext>
                  </a:extLst>
                </a:gridCol>
                <a:gridCol w="1503965">
                  <a:extLst>
                    <a:ext uri="{9D8B030D-6E8A-4147-A177-3AD203B41FA5}">
                      <a16:colId xmlns:a16="http://schemas.microsoft.com/office/drawing/2014/main" val="3683209892"/>
                    </a:ext>
                  </a:extLst>
                </a:gridCol>
              </a:tblGrid>
              <a:tr h="379343">
                <a:tc gridSpan="4">
                  <a:txBody>
                    <a:bodyPr/>
                    <a:lstStyle/>
                    <a:p>
                      <a:pPr algn="ctr" fontAlgn="ctr"/>
                      <a:r>
                        <a:rPr lang="fr-CA" sz="1400" b="1" i="0" u="none" strike="noStrike" kern="1200" dirty="0">
                          <a:solidFill>
                            <a:srgbClr val="000000"/>
                          </a:solidFill>
                          <a:effectLst/>
                          <a:latin typeface="Aptos Narrow" panose="020B0004020202020204" pitchFamily="34" charset="0"/>
                          <a:ea typeface="+mn-ea"/>
                          <a:cs typeface="+mn-cs"/>
                        </a:rPr>
                        <a:t>RETIREES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840301644"/>
                  </a:ext>
                </a:extLst>
              </a:tr>
              <a:tr h="256292">
                <a:tc>
                  <a:txBody>
                    <a:bodyPr/>
                    <a:lstStyle/>
                    <a:p>
                      <a:pPr algn="ctr" fontAlgn="ctr"/>
                      <a:r>
                        <a:rPr lang="fr-CA" sz="1100" b="1" i="0" u="none" strike="noStrike" dirty="0">
                          <a:solidFill>
                            <a:srgbClr val="000000"/>
                          </a:solidFill>
                          <a:effectLst/>
                          <a:latin typeface="Aptos Narrow" panose="020B0004020202020204" pitchFamily="34" charset="0"/>
                        </a:rPr>
                        <a:t>Members Call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1100" b="1" i="0" u="none" strike="noStrike" dirty="0">
                          <a:solidFill>
                            <a:srgbClr val="000000"/>
                          </a:solidFill>
                          <a:effectLst/>
                          <a:latin typeface="Aptos Narrow" panose="020B0004020202020204" pitchFamily="34" charset="0"/>
                        </a:rPr>
                        <a:t>Providers Call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1100" b="1" i="0" u="none" strike="noStrike" dirty="0">
                          <a:solidFill>
                            <a:srgbClr val="000000"/>
                          </a:solidFill>
                          <a:effectLst/>
                          <a:latin typeface="Aptos Narrow" panose="020B0004020202020204" pitchFamily="34" charset="0"/>
                        </a:rPr>
                        <a:t>Chat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1100" b="1" i="0" u="none" strike="noStrike" dirty="0">
                          <a:solidFill>
                            <a:srgbClr val="000000"/>
                          </a:solidFill>
                          <a:effectLst/>
                          <a:latin typeface="Aptos Narrow" panose="020B0004020202020204" pitchFamily="34" charset="0"/>
                        </a:rPr>
                        <a:t>Claims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4539574"/>
                  </a:ext>
                </a:extLst>
              </a:tr>
              <a:tr h="414583">
                <a:tc>
                  <a:txBody>
                    <a:bodyPr/>
                    <a:lstStyle/>
                    <a:p>
                      <a:pPr algn="ctr" rtl="0" fontAlgn="ctr"/>
                      <a:endParaRPr lang="fr-CA" sz="1000" b="0" i="0" u="none" strike="noStrike" dirty="0">
                        <a:solidFill>
                          <a:srgbClr val="000000"/>
                        </a:solidFill>
                        <a:effectLst/>
                        <a:latin typeface="Verdana" panose="020B0604030504040204" pitchFamily="34" charset="0"/>
                      </a:endParaRPr>
                    </a:p>
                    <a:p>
                      <a:pPr algn="ctr" rtl="0" fontAlgn="ctr"/>
                      <a:r>
                        <a:rPr lang="fr-CA" sz="1000" b="0" i="0" u="none" strike="noStrike" dirty="0">
                          <a:solidFill>
                            <a:srgbClr val="000000"/>
                          </a:solidFill>
                          <a:effectLst/>
                          <a:latin typeface="Verdana" panose="020B0604030504040204" pitchFamily="34" charset="0"/>
                        </a:rPr>
                        <a:t>42,755</a:t>
                      </a:r>
                    </a:p>
                    <a:p>
                      <a:pPr algn="ctr" rtl="0" fontAlgn="ctr"/>
                      <a:endParaRPr lang="fr-CA" sz="1000" b="0"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fr-CA" sz="1000" b="0" i="0" u="none" strike="noStrike" dirty="0">
                        <a:solidFill>
                          <a:srgbClr val="000000"/>
                        </a:solidFill>
                        <a:effectLst/>
                        <a:latin typeface="Verdana" panose="020B0604030504040204" pitchFamily="34" charset="0"/>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fr-CA" sz="1000" b="0" i="0" u="none" strike="noStrike" dirty="0">
                          <a:solidFill>
                            <a:srgbClr val="000000"/>
                          </a:solidFill>
                          <a:effectLst/>
                          <a:latin typeface="Verdana" panose="020B0604030504040204" pitchFamily="34" charset="0"/>
                        </a:rPr>
                        <a:t>10,153 </a:t>
                      </a:r>
                    </a:p>
                    <a:p>
                      <a:pPr marL="0" marR="0" lvl="0" indent="0" algn="ctr" defTabSz="685800" rtl="0" eaLnBrk="1" fontAlgn="ctr" latinLnBrk="0" hangingPunct="1">
                        <a:lnSpc>
                          <a:spcPct val="100000"/>
                        </a:lnSpc>
                        <a:spcBef>
                          <a:spcPts val="0"/>
                        </a:spcBef>
                        <a:spcAft>
                          <a:spcPts val="0"/>
                        </a:spcAft>
                        <a:buClrTx/>
                        <a:buSzTx/>
                        <a:buFontTx/>
                        <a:buNone/>
                        <a:tabLst/>
                        <a:defRPr/>
                      </a:pPr>
                      <a:endParaRPr lang="fr-CA" sz="1000" b="0"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kern="1200" dirty="0">
                          <a:solidFill>
                            <a:srgbClr val="000000"/>
                          </a:solidFill>
                          <a:effectLst/>
                          <a:latin typeface="Verdana" panose="020B0604030504040204" pitchFamily="34" charset="0"/>
                          <a:ea typeface="+mn-ea"/>
                          <a:cs typeface="+mn-cs"/>
                        </a:rPr>
                        <a:t>1,508</a:t>
                      </a:r>
                    </a:p>
                    <a:p>
                      <a:pPr algn="ctr" fontAlgn="b"/>
                      <a:endParaRPr lang="fr-CA" sz="1000" b="0" i="0" u="none" strike="noStrike" kern="1200" dirty="0">
                        <a:solidFill>
                          <a:srgbClr val="000000"/>
                        </a:solidFill>
                        <a:effectLst/>
                        <a:latin typeface="Verdana" panose="020B060403050404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000" b="0" i="0" u="none" strike="noStrike" kern="1200" dirty="0">
                          <a:solidFill>
                            <a:srgbClr val="000000"/>
                          </a:solidFill>
                          <a:effectLst/>
                          <a:latin typeface="Verdana" panose="020B0604030504040204" pitchFamily="34" charset="0"/>
                          <a:ea typeface="+mn-ea"/>
                          <a:cs typeface="+mn-cs"/>
                        </a:rPr>
                        <a:t>902,085</a:t>
                      </a:r>
                    </a:p>
                    <a:p>
                      <a:pPr algn="ctr" fontAlgn="b"/>
                      <a:r>
                        <a:rPr lang="fr-CA" sz="1000" b="0" i="0" u="none" strike="noStrike" kern="1200" dirty="0">
                          <a:solidFill>
                            <a:srgbClr val="000000"/>
                          </a:solidFill>
                          <a:effectLst/>
                          <a:latin typeface="Verdana" panose="020B060403050404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9339873"/>
                  </a:ext>
                </a:extLst>
              </a:tr>
            </a:tbl>
          </a:graphicData>
        </a:graphic>
      </p:graphicFrame>
      <p:graphicFrame>
        <p:nvGraphicFramePr>
          <p:cNvPr id="9" name="Table 8">
            <a:extLst>
              <a:ext uri="{FF2B5EF4-FFF2-40B4-BE49-F238E27FC236}">
                <a16:creationId xmlns:a16="http://schemas.microsoft.com/office/drawing/2014/main" id="{700BA66A-FEBC-7B56-07B3-631CA957DD30}"/>
              </a:ext>
            </a:extLst>
          </p:cNvPr>
          <p:cNvGraphicFramePr>
            <a:graphicFrameLocks noGrp="1"/>
          </p:cNvGraphicFramePr>
          <p:nvPr>
            <p:extLst>
              <p:ext uri="{D42A27DB-BD31-4B8C-83A1-F6EECF244321}">
                <p14:modId xmlns:p14="http://schemas.microsoft.com/office/powerpoint/2010/main" val="2887261340"/>
              </p:ext>
            </p:extLst>
          </p:nvPr>
        </p:nvGraphicFramePr>
        <p:xfrm>
          <a:off x="922020" y="2312727"/>
          <a:ext cx="7467601" cy="1199896"/>
        </p:xfrm>
        <a:graphic>
          <a:graphicData uri="http://schemas.openxmlformats.org/drawingml/2006/table">
            <a:tbl>
              <a:tblPr/>
              <a:tblGrid>
                <a:gridCol w="1963509">
                  <a:extLst>
                    <a:ext uri="{9D8B030D-6E8A-4147-A177-3AD203B41FA5}">
                      <a16:colId xmlns:a16="http://schemas.microsoft.com/office/drawing/2014/main" val="1609313080"/>
                    </a:ext>
                  </a:extLst>
                </a:gridCol>
                <a:gridCol w="1963509">
                  <a:extLst>
                    <a:ext uri="{9D8B030D-6E8A-4147-A177-3AD203B41FA5}">
                      <a16:colId xmlns:a16="http://schemas.microsoft.com/office/drawing/2014/main" val="3551246351"/>
                    </a:ext>
                  </a:extLst>
                </a:gridCol>
                <a:gridCol w="2036618">
                  <a:extLst>
                    <a:ext uri="{9D8B030D-6E8A-4147-A177-3AD203B41FA5}">
                      <a16:colId xmlns:a16="http://schemas.microsoft.com/office/drawing/2014/main" val="3843970778"/>
                    </a:ext>
                  </a:extLst>
                </a:gridCol>
                <a:gridCol w="1503965">
                  <a:extLst>
                    <a:ext uri="{9D8B030D-6E8A-4147-A177-3AD203B41FA5}">
                      <a16:colId xmlns:a16="http://schemas.microsoft.com/office/drawing/2014/main" val="1587458200"/>
                    </a:ext>
                  </a:extLst>
                </a:gridCol>
              </a:tblGrid>
              <a:tr h="381000">
                <a:tc gridSpan="4">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CA" sz="1400" b="1" i="0" u="none" strike="noStrike" dirty="0">
                          <a:solidFill>
                            <a:srgbClr val="000000"/>
                          </a:solidFill>
                          <a:effectLst/>
                          <a:latin typeface="Aptos Narrow" panose="020B0004020202020204" pitchFamily="34" charset="0"/>
                        </a:rPr>
                        <a:t>ACTIVES  </a:t>
                      </a:r>
                      <a:endParaRPr lang="fr-CA" sz="1100" b="1" i="0" u="none" strike="noStrike" dirty="0">
                        <a:solidFill>
                          <a:srgbClr val="000000"/>
                        </a:solidFill>
                        <a:effectLst/>
                        <a:latin typeface="Aptos Narrow" panose="020B00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530371122"/>
                  </a:ext>
                </a:extLst>
              </a:tr>
              <a:tr h="354076">
                <a:tc>
                  <a:txBody>
                    <a:bodyPr/>
                    <a:lstStyle/>
                    <a:p>
                      <a:pPr algn="ctr" fontAlgn="ctr"/>
                      <a:r>
                        <a:rPr lang="fr-CA" sz="1100" b="1" i="0" u="none" strike="noStrike" dirty="0">
                          <a:solidFill>
                            <a:srgbClr val="000000"/>
                          </a:solidFill>
                          <a:effectLst/>
                          <a:latin typeface="Aptos Narrow" panose="020B0004020202020204" pitchFamily="34" charset="0"/>
                        </a:rPr>
                        <a:t>Members Call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1100" b="1" i="0" u="none" strike="noStrike" dirty="0">
                          <a:solidFill>
                            <a:srgbClr val="000000"/>
                          </a:solidFill>
                          <a:effectLst/>
                          <a:latin typeface="Aptos Narrow" panose="020B0004020202020204" pitchFamily="34" charset="0"/>
                        </a:rPr>
                        <a:t>Providers Call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1100" b="1" i="0" u="none" strike="noStrike" dirty="0">
                          <a:solidFill>
                            <a:srgbClr val="000000"/>
                          </a:solidFill>
                          <a:effectLst/>
                          <a:latin typeface="Aptos Narrow" panose="020B0004020202020204" pitchFamily="34" charset="0"/>
                        </a:rPr>
                        <a:t>Chat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1100" b="1" i="0" u="none" strike="noStrike" dirty="0">
                          <a:solidFill>
                            <a:srgbClr val="000000"/>
                          </a:solidFill>
                          <a:effectLst/>
                          <a:latin typeface="Aptos Narrow" panose="020B0004020202020204" pitchFamily="34" charset="0"/>
                        </a:rPr>
                        <a:t>Claims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5931725"/>
                  </a:ext>
                </a:extLst>
              </a:tr>
              <a:tr h="423503">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fr-CA" sz="1000" b="0" i="0" u="none" strike="noStrike" kern="1200" dirty="0">
                        <a:solidFill>
                          <a:srgbClr val="000000"/>
                        </a:solidFill>
                        <a:effectLst/>
                        <a:latin typeface="Verdana" panose="020B0604030504040204" pitchFamily="34" charset="0"/>
                        <a:ea typeface="+mn-ea"/>
                        <a:cs typeface="+mn-cs"/>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fr-CA" sz="1000" b="0" i="0" u="none" strike="noStrike" kern="1200" dirty="0">
                          <a:solidFill>
                            <a:srgbClr val="000000"/>
                          </a:solidFill>
                          <a:effectLst/>
                          <a:latin typeface="Verdana" panose="020B0604030504040204" pitchFamily="34" charset="0"/>
                          <a:ea typeface="+mn-ea"/>
                          <a:cs typeface="+mn-cs"/>
                        </a:rPr>
                        <a:t> 77,235</a:t>
                      </a:r>
                    </a:p>
                    <a:p>
                      <a:pPr marL="0" algn="ctr" defTabSz="685800" rtl="0" eaLnBrk="1" fontAlgn="ctr" latinLnBrk="0" hangingPunct="1"/>
                      <a:endParaRPr lang="fr-CA" sz="1000" b="0" i="0" u="none" strike="noStrike" kern="1200" dirty="0">
                        <a:solidFill>
                          <a:srgbClr val="000000"/>
                        </a:solidFill>
                        <a:effectLst/>
                        <a:latin typeface="Verdana" panose="020B060403050404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fr-CA" sz="1000" b="0" i="0" u="none" strike="noStrike" kern="1200" dirty="0">
                        <a:solidFill>
                          <a:srgbClr val="000000"/>
                        </a:solidFill>
                        <a:effectLst/>
                        <a:latin typeface="Verdana" panose="020B0604030504040204" pitchFamily="34" charset="0"/>
                        <a:ea typeface="+mn-ea"/>
                        <a:cs typeface="+mn-cs"/>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fr-CA" sz="1000" b="0" i="0" u="none" strike="noStrike" kern="1200" dirty="0">
                          <a:solidFill>
                            <a:srgbClr val="000000"/>
                          </a:solidFill>
                          <a:effectLst/>
                          <a:latin typeface="Verdana" panose="020B0604030504040204" pitchFamily="34" charset="0"/>
                          <a:ea typeface="+mn-ea"/>
                          <a:cs typeface="+mn-cs"/>
                        </a:rPr>
                        <a:t>35,182</a:t>
                      </a:r>
                    </a:p>
                    <a:p>
                      <a:pPr marL="0" algn="ctr" defTabSz="685800" rtl="0" eaLnBrk="1" fontAlgn="ctr" latinLnBrk="0" hangingPunct="1"/>
                      <a:endParaRPr lang="fr-CA" sz="1000" b="0" i="0" u="none" strike="noStrike" kern="1200" dirty="0">
                        <a:solidFill>
                          <a:srgbClr val="000000"/>
                        </a:solidFill>
                        <a:effectLst/>
                        <a:latin typeface="Verdana" panose="020B060403050404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685800" rtl="0" eaLnBrk="1" fontAlgn="ctr" latinLnBrk="0" hangingPunct="1"/>
                      <a:r>
                        <a:rPr lang="en-US" sz="1000" b="0" i="0" u="none" strike="noStrike" kern="1200" dirty="0">
                          <a:solidFill>
                            <a:srgbClr val="000000"/>
                          </a:solidFill>
                          <a:effectLst/>
                          <a:latin typeface="Verdana" panose="020B0604030504040204" pitchFamily="34" charset="0"/>
                          <a:ea typeface="+mn-ea"/>
                          <a:cs typeface="+mn-cs"/>
                        </a:rPr>
                        <a:t>1</a:t>
                      </a:r>
                      <a:r>
                        <a:rPr lang="fr-CA" sz="1000" b="0" i="0" u="none" strike="noStrike" kern="1200" dirty="0">
                          <a:solidFill>
                            <a:srgbClr val="000000"/>
                          </a:solidFill>
                          <a:effectLst/>
                          <a:latin typeface="Verdana" panose="020B0604030504040204" pitchFamily="34" charset="0"/>
                          <a:ea typeface="+mn-ea"/>
                          <a:cs typeface="+mn-cs"/>
                        </a:rPr>
                        <a:t>7,696</a:t>
                      </a:r>
                    </a:p>
                    <a:p>
                      <a:pPr marL="0" algn="ctr" defTabSz="685800" rtl="0" eaLnBrk="1" fontAlgn="ctr" latinLnBrk="0" hangingPunct="1"/>
                      <a:endParaRPr lang="fr-CA" sz="1000" b="0" i="0" u="none" strike="noStrike" kern="1200" dirty="0">
                        <a:solidFill>
                          <a:srgbClr val="000000"/>
                        </a:solidFill>
                        <a:effectLst/>
                        <a:latin typeface="Verdana" panose="020B060403050404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685800" rtl="0" eaLnBrk="1" fontAlgn="ctr" latinLnBrk="0" hangingPunct="1"/>
                      <a:r>
                        <a:rPr lang="fr-CA" sz="1000" b="0" i="0" u="none" strike="noStrike" kern="1200" dirty="0">
                          <a:solidFill>
                            <a:srgbClr val="000000"/>
                          </a:solidFill>
                          <a:effectLst/>
                          <a:latin typeface="Verdana" panose="020B0604030504040204" pitchFamily="34" charset="0"/>
                          <a:ea typeface="+mn-ea"/>
                          <a:cs typeface="+mn-cs"/>
                        </a:rPr>
                        <a:t>996,110 </a:t>
                      </a:r>
                    </a:p>
                    <a:p>
                      <a:pPr marL="0" algn="ctr" defTabSz="685800" rtl="0" eaLnBrk="1" fontAlgn="ctr" latinLnBrk="0" hangingPunct="1"/>
                      <a:endParaRPr lang="fr-CA" sz="1000" b="0" i="0" u="none" strike="noStrike" kern="1200" dirty="0">
                        <a:solidFill>
                          <a:srgbClr val="000000"/>
                        </a:solidFill>
                        <a:effectLst/>
                        <a:latin typeface="Verdana" panose="020B060403050404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5662233"/>
                  </a:ext>
                </a:extLst>
              </a:tr>
            </a:tbl>
          </a:graphicData>
        </a:graphic>
      </p:graphicFrame>
      <p:sp>
        <p:nvSpPr>
          <p:cNvPr id="11" name="TextBox 10">
            <a:extLst>
              <a:ext uri="{FF2B5EF4-FFF2-40B4-BE49-F238E27FC236}">
                <a16:creationId xmlns:a16="http://schemas.microsoft.com/office/drawing/2014/main" id="{9E7D93DB-C947-736D-F057-BA5244548F3C}"/>
              </a:ext>
            </a:extLst>
          </p:cNvPr>
          <p:cNvSpPr txBox="1"/>
          <p:nvPr/>
        </p:nvSpPr>
        <p:spPr>
          <a:xfrm>
            <a:off x="708660" y="3679288"/>
            <a:ext cx="7989571" cy="938719"/>
          </a:xfrm>
          <a:prstGeom prst="rect">
            <a:avLst/>
          </a:prstGeom>
          <a:noFill/>
        </p:spPr>
        <p:txBody>
          <a:bodyPr wrap="square">
            <a:spAutoFit/>
          </a:bodyPr>
          <a:lstStyle/>
          <a:p>
            <a:pPr algn="l" rtl="0" fontAlgn="ctr"/>
            <a:r>
              <a:rPr lang="en-US" sz="1100" b="0" i="0" u="none" strike="noStrike" dirty="0">
                <a:solidFill>
                  <a:srgbClr val="000000"/>
                </a:solidFill>
                <a:effectLst/>
                <a:latin typeface="+mj-lt"/>
              </a:rPr>
              <a:t>Manulife call centers located in YUL </a:t>
            </a:r>
            <a:r>
              <a:rPr lang="en-US" sz="1100" b="0" i="0" u="none" strike="noStrike" kern="1200" dirty="0">
                <a:solidFill>
                  <a:srgbClr val="000000"/>
                </a:solidFill>
                <a:effectLst/>
                <a:latin typeface="+mj-lt"/>
                <a:ea typeface="+mn-ea"/>
                <a:cs typeface="+mn-cs"/>
              </a:rPr>
              <a:t>and</a:t>
            </a:r>
            <a:r>
              <a:rPr lang="en-US" sz="1100" b="0" i="0" u="none" strike="noStrike" dirty="0">
                <a:solidFill>
                  <a:srgbClr val="000000"/>
                </a:solidFill>
                <a:effectLst/>
                <a:latin typeface="+mj-lt"/>
              </a:rPr>
              <a:t> YHZ </a:t>
            </a:r>
          </a:p>
          <a:p>
            <a:pPr algn="l" rtl="0" fontAlgn="ctr"/>
            <a:r>
              <a:rPr lang="en-US" sz="1100" b="0" i="0" u="none" strike="noStrike" dirty="0">
                <a:solidFill>
                  <a:srgbClr val="000000"/>
                </a:solidFill>
                <a:effectLst/>
                <a:latin typeface="+mj-lt"/>
              </a:rPr>
              <a:t>       1 </a:t>
            </a:r>
            <a:r>
              <a:rPr lang="en-CA" sz="1100" i="0" kern="1200" dirty="0">
                <a:solidFill>
                  <a:schemeClr val="tx1"/>
                </a:solidFill>
                <a:effectLst/>
                <a:latin typeface="+mj-lt"/>
                <a:ea typeface="+mn-ea"/>
                <a:cs typeface="+mn-cs"/>
              </a:rPr>
              <a:t>866 222 6268, Monday – Friday from 8:00 a.m. – 8:00 p.m. EST</a:t>
            </a:r>
          </a:p>
          <a:p>
            <a:pPr algn="l" rtl="0" fontAlgn="ctr"/>
            <a:endParaRPr lang="en-CA" sz="1100" i="0" kern="1200" dirty="0">
              <a:solidFill>
                <a:schemeClr val="tx1"/>
              </a:solidFill>
              <a:effectLst/>
              <a:latin typeface="+mj-lt"/>
              <a:ea typeface="+mn-ea"/>
              <a:cs typeface="+mn-cs"/>
            </a:endParaRPr>
          </a:p>
          <a:p>
            <a:pPr fontAlgn="ctr"/>
            <a:r>
              <a:rPr lang="en-CA" sz="1100" b="0" u="none" strike="noStrike" dirty="0">
                <a:latin typeface="+mj-lt"/>
              </a:rPr>
              <a:t>       Chat, </a:t>
            </a:r>
            <a:r>
              <a:rPr lang="en-CA" sz="1100" i="0" kern="1200" dirty="0">
                <a:solidFill>
                  <a:schemeClr val="tx1"/>
                </a:solidFill>
                <a:effectLst/>
                <a:latin typeface="+mj-lt"/>
                <a:ea typeface="+mn-ea"/>
                <a:cs typeface="+mn-cs"/>
              </a:rPr>
              <a:t>Monday – Friday from 9:00 a.m. – 7:00 p.m. EST</a:t>
            </a:r>
          </a:p>
          <a:p>
            <a:pPr algn="l" rtl="0" fontAlgn="ctr"/>
            <a:endParaRPr lang="en-US" sz="1100" b="0" i="0" u="none" strike="noStrike" dirty="0">
              <a:solidFill>
                <a:srgbClr val="000000"/>
              </a:solidFill>
              <a:effectLst/>
              <a:latin typeface="+mj-lt"/>
            </a:endParaRPr>
          </a:p>
        </p:txBody>
      </p:sp>
      <p:pic>
        <p:nvPicPr>
          <p:cNvPr id="13" name="Picture 12">
            <a:extLst>
              <a:ext uri="{FF2B5EF4-FFF2-40B4-BE49-F238E27FC236}">
                <a16:creationId xmlns:a16="http://schemas.microsoft.com/office/drawing/2014/main" id="{09C0F7E7-B3A5-DE70-93BC-76C3C7C305D0}"/>
              </a:ext>
            </a:extLst>
          </p:cNvPr>
          <p:cNvPicPr>
            <a:picLocks noChangeAspect="1"/>
          </p:cNvPicPr>
          <p:nvPr/>
        </p:nvPicPr>
        <p:blipFill>
          <a:blip r:embed="rId3"/>
          <a:stretch>
            <a:fillRect/>
          </a:stretch>
        </p:blipFill>
        <p:spPr>
          <a:xfrm>
            <a:off x="862966" y="3870324"/>
            <a:ext cx="222885" cy="218092"/>
          </a:xfrm>
          <a:prstGeom prst="rect">
            <a:avLst/>
          </a:prstGeom>
        </p:spPr>
      </p:pic>
      <p:pic>
        <p:nvPicPr>
          <p:cNvPr id="15" name="Picture 14">
            <a:extLst>
              <a:ext uri="{FF2B5EF4-FFF2-40B4-BE49-F238E27FC236}">
                <a16:creationId xmlns:a16="http://schemas.microsoft.com/office/drawing/2014/main" id="{AA8BACD4-9210-5364-9DA9-767C5E70B602}"/>
              </a:ext>
            </a:extLst>
          </p:cNvPr>
          <p:cNvPicPr>
            <a:picLocks noChangeAspect="1"/>
          </p:cNvPicPr>
          <p:nvPr/>
        </p:nvPicPr>
        <p:blipFill>
          <a:blip r:embed="rId4"/>
          <a:stretch>
            <a:fillRect/>
          </a:stretch>
        </p:blipFill>
        <p:spPr>
          <a:xfrm>
            <a:off x="840105" y="4228135"/>
            <a:ext cx="268605" cy="197309"/>
          </a:xfrm>
          <a:prstGeom prst="rect">
            <a:avLst/>
          </a:prstGeom>
        </p:spPr>
      </p:pic>
    </p:spTree>
    <p:extLst>
      <p:ext uri="{BB962C8B-B14F-4D97-AF65-F5344CB8AC3E}">
        <p14:creationId xmlns:p14="http://schemas.microsoft.com/office/powerpoint/2010/main" val="347408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47C14-0319-03A9-6423-B900C085AEC9}"/>
              </a:ext>
            </a:extLst>
          </p:cNvPr>
          <p:cNvSpPr>
            <a:spLocks noGrp="1"/>
          </p:cNvSpPr>
          <p:nvPr>
            <p:ph type="body" sz="quarter" idx="12"/>
          </p:nvPr>
        </p:nvSpPr>
        <p:spPr>
          <a:xfrm>
            <a:off x="649054" y="706899"/>
            <a:ext cx="7886700" cy="3983211"/>
          </a:xfrm>
        </p:spPr>
        <p:txBody>
          <a:bodyPr>
            <a:normAutofit fontScale="25000" lnSpcReduction="20000"/>
          </a:bodyPr>
          <a:lstStyle/>
          <a:p>
            <a:endParaRPr lang="en-CA" sz="4800" i="0" dirty="0">
              <a:solidFill>
                <a:srgbClr val="000000"/>
              </a:solidFill>
              <a:effectLst/>
              <a:highlight>
                <a:srgbClr val="FFFFFF"/>
              </a:highlight>
              <a:latin typeface="+mj-lt"/>
              <a:ea typeface="Verdana" panose="020B0604030504040204" pitchFamily="34" charset="0"/>
              <a:cs typeface="Arial" panose="020B0604020202020204" pitchFamily="34" charset="0"/>
            </a:endParaRPr>
          </a:p>
          <a:p>
            <a:r>
              <a:rPr lang="en-CA" sz="4800" dirty="0">
                <a:solidFill>
                  <a:srgbClr val="000000"/>
                </a:solidFill>
                <a:highlight>
                  <a:srgbClr val="FFFFFF"/>
                </a:highlight>
                <a:latin typeface="+mj-lt"/>
                <a:ea typeface="Verdana" panose="020B0604030504040204" pitchFamily="34" charset="0"/>
                <a:cs typeface="Arial" panose="020B0604020202020204" pitchFamily="34" charset="0"/>
              </a:rPr>
              <a:t>1</a:t>
            </a:r>
            <a:r>
              <a:rPr lang="en-CA" sz="4800" i="0" dirty="0">
                <a:solidFill>
                  <a:srgbClr val="000000"/>
                </a:solidFill>
                <a:effectLst/>
                <a:highlight>
                  <a:srgbClr val="FFFFFF"/>
                </a:highlight>
                <a:latin typeface="+mj-lt"/>
                <a:ea typeface="Verdana" panose="020B0604030504040204" pitchFamily="34" charset="0"/>
                <a:cs typeface="Arial" panose="020B0604020202020204" pitchFamily="34" charset="0"/>
              </a:rPr>
              <a:t> </a:t>
            </a:r>
            <a:r>
              <a:rPr lang="en-CA" sz="4800" b="1" i="0" dirty="0">
                <a:solidFill>
                  <a:srgbClr val="000000"/>
                </a:solidFill>
                <a:effectLst/>
                <a:highlight>
                  <a:srgbClr val="FFFFFF"/>
                </a:highlight>
                <a:latin typeface="+mj-lt"/>
                <a:ea typeface="Verdana" panose="020B0604030504040204" pitchFamily="34" charset="0"/>
                <a:cs typeface="Arial" panose="020B0604020202020204" pitchFamily="34" charset="0"/>
              </a:rPr>
              <a:t>W</a:t>
            </a:r>
            <a:r>
              <a:rPr lang="en-US" sz="4800" b="1" i="0" dirty="0">
                <a:solidFill>
                  <a:srgbClr val="000000"/>
                </a:solidFill>
                <a:effectLst/>
                <a:highlight>
                  <a:srgbClr val="FFFFFF"/>
                </a:highlight>
                <a:latin typeface="+mj-lt"/>
                <a:cs typeface="Arial" panose="020B0604020202020204" pitchFamily="34" charset="0"/>
              </a:rPr>
              <a:t>here can I find the Retiree Employee Handbook?</a:t>
            </a:r>
          </a:p>
          <a:p>
            <a:pPr>
              <a:lnSpc>
                <a:spcPct val="120000"/>
              </a:lnSpc>
              <a:spcBef>
                <a:spcPts val="0"/>
              </a:spcBef>
            </a:pPr>
            <a:r>
              <a:rPr lang="en-US" sz="4800" dirty="0">
                <a:solidFill>
                  <a:srgbClr val="000000"/>
                </a:solidFill>
                <a:highlight>
                  <a:srgbClr val="FFFFFF"/>
                </a:highlight>
                <a:latin typeface="+mj-lt"/>
                <a:cs typeface="Arial" panose="020B0604020202020204" pitchFamily="34" charset="0"/>
              </a:rPr>
              <a:t>Go to Manulife Plan Member </a:t>
            </a:r>
            <a:r>
              <a:rPr lang="en-US" sz="4800" i="0" dirty="0">
                <a:solidFill>
                  <a:srgbClr val="000000"/>
                </a:solidFill>
                <a:effectLst/>
                <a:highlight>
                  <a:srgbClr val="FFFFFF"/>
                </a:highlight>
                <a:latin typeface="+mj-lt"/>
                <a:cs typeface="Arial" panose="020B0604020202020204" pitchFamily="34" charset="0"/>
              </a:rPr>
              <a:t> under the tab </a:t>
            </a:r>
            <a:r>
              <a:rPr lang="en-US" sz="4800" i="1" dirty="0">
                <a:solidFill>
                  <a:srgbClr val="000000"/>
                </a:solidFill>
                <a:highlight>
                  <a:srgbClr val="FFFFFF"/>
                </a:highlight>
                <a:latin typeface="+mj-lt"/>
                <a:cs typeface="Arial" panose="020B0604020202020204" pitchFamily="34" charset="0"/>
              </a:rPr>
              <a:t>My benefits</a:t>
            </a:r>
            <a:r>
              <a:rPr lang="en-US" sz="4800" i="1" dirty="0">
                <a:solidFill>
                  <a:srgbClr val="000000"/>
                </a:solidFill>
                <a:effectLst/>
                <a:highlight>
                  <a:srgbClr val="FFFFFF"/>
                </a:highlight>
                <a:latin typeface="+mj-lt"/>
                <a:cs typeface="Arial" panose="020B0604020202020204" pitchFamily="34" charset="0"/>
              </a:rPr>
              <a:t> &gt; Benefits booklet&gt; View benefits booklet</a:t>
            </a:r>
          </a:p>
          <a:p>
            <a:pPr>
              <a:lnSpc>
                <a:spcPct val="120000"/>
              </a:lnSpc>
              <a:spcBef>
                <a:spcPts val="0"/>
              </a:spcBef>
            </a:pPr>
            <a:endParaRPr lang="en-US" sz="4800" i="0" dirty="0">
              <a:solidFill>
                <a:srgbClr val="000000"/>
              </a:solidFill>
              <a:effectLst/>
              <a:highlight>
                <a:srgbClr val="FFFFFF"/>
              </a:highlight>
              <a:latin typeface="+mj-lt"/>
              <a:cs typeface="Arial" panose="020B0604020202020204" pitchFamily="34" charset="0"/>
            </a:endParaRPr>
          </a:p>
          <a:p>
            <a:pPr>
              <a:lnSpc>
                <a:spcPct val="120000"/>
              </a:lnSpc>
              <a:spcBef>
                <a:spcPts val="0"/>
              </a:spcBef>
            </a:pPr>
            <a:r>
              <a:rPr lang="en-US" sz="4800" i="0" dirty="0">
                <a:solidFill>
                  <a:srgbClr val="000000"/>
                </a:solidFill>
                <a:effectLst/>
                <a:highlight>
                  <a:srgbClr val="FFFFFF"/>
                </a:highlight>
                <a:latin typeface="+mj-lt"/>
                <a:cs typeface="Arial" panose="020B0604020202020204" pitchFamily="34" charset="0"/>
              </a:rPr>
              <a:t>Note: You can view coverage/ submit claims through the App</a:t>
            </a:r>
          </a:p>
          <a:p>
            <a:pPr>
              <a:lnSpc>
                <a:spcPct val="120000"/>
              </a:lnSpc>
              <a:spcBef>
                <a:spcPts val="0"/>
              </a:spcBef>
            </a:pPr>
            <a:endParaRPr lang="en-US" sz="4800" i="0" dirty="0">
              <a:solidFill>
                <a:srgbClr val="000000"/>
              </a:solidFill>
              <a:effectLst/>
              <a:highlight>
                <a:srgbClr val="FFFFFF"/>
              </a:highlight>
              <a:latin typeface="+mj-lt"/>
              <a:cs typeface="Arial" panose="020B0604020202020204" pitchFamily="34" charset="0"/>
            </a:endParaRPr>
          </a:p>
          <a:p>
            <a:r>
              <a:rPr lang="en-US" sz="4800" i="0" dirty="0">
                <a:solidFill>
                  <a:srgbClr val="000000"/>
                </a:solidFill>
                <a:effectLst/>
                <a:highlight>
                  <a:srgbClr val="FFFFFF"/>
                </a:highlight>
                <a:latin typeface="+mj-lt"/>
                <a:cs typeface="Arial" panose="020B0604020202020204" pitchFamily="34" charset="0"/>
              </a:rPr>
              <a:t>2. </a:t>
            </a:r>
            <a:r>
              <a:rPr lang="en-US" sz="4800" b="1" dirty="0">
                <a:solidFill>
                  <a:srgbClr val="000000"/>
                </a:solidFill>
                <a:highlight>
                  <a:srgbClr val="FFFFFF"/>
                </a:highlight>
                <a:latin typeface="+mj-lt"/>
                <a:cs typeface="Arial" panose="020B0604020202020204" pitchFamily="34" charset="0"/>
              </a:rPr>
              <a:t>Who do I contact for claims inquiries? </a:t>
            </a:r>
          </a:p>
          <a:p>
            <a:r>
              <a:rPr lang="en-US" sz="4800" dirty="0">
                <a:solidFill>
                  <a:srgbClr val="000000"/>
                </a:solidFill>
                <a:highlight>
                  <a:srgbClr val="FFFFFF"/>
                </a:highlight>
                <a:latin typeface="+mj-lt"/>
                <a:cs typeface="Arial" panose="020B0604020202020204" pitchFamily="34" charset="0"/>
              </a:rPr>
              <a:t>For privacy reasons, Air Canada does not </a:t>
            </a:r>
            <a:r>
              <a:rPr lang="en-US" sz="4800" b="0" i="0" dirty="0">
                <a:solidFill>
                  <a:srgbClr val="000000"/>
                </a:solidFill>
                <a:effectLst/>
                <a:latin typeface="+mj-lt"/>
              </a:rPr>
              <a:t>provide details related to claims .  You must </a:t>
            </a:r>
            <a:r>
              <a:rPr lang="en-US" sz="4800" dirty="0">
                <a:solidFill>
                  <a:srgbClr val="000000"/>
                </a:solidFill>
                <a:highlight>
                  <a:srgbClr val="FFFFFF"/>
                </a:highlight>
                <a:latin typeface="+mj-lt"/>
                <a:cs typeface="Arial" panose="020B0604020202020204" pitchFamily="34" charset="0"/>
              </a:rPr>
              <a:t> contact Manulife @1-866-222-6268 for more information.</a:t>
            </a:r>
          </a:p>
          <a:p>
            <a:endParaRPr lang="en-US" sz="4800" dirty="0">
              <a:solidFill>
                <a:srgbClr val="000000"/>
              </a:solidFill>
              <a:highlight>
                <a:srgbClr val="FFFFFF"/>
              </a:highlight>
              <a:latin typeface="+mj-lt"/>
              <a:cs typeface="Arial" panose="020B0604020202020204" pitchFamily="34" charset="0"/>
            </a:endParaRPr>
          </a:p>
          <a:p>
            <a:pPr algn="just"/>
            <a:r>
              <a:rPr lang="en-US" sz="4800" dirty="0">
                <a:solidFill>
                  <a:srgbClr val="000000"/>
                </a:solidFill>
                <a:highlight>
                  <a:srgbClr val="FFFFFF"/>
                </a:highlight>
                <a:latin typeface="+mj-lt"/>
                <a:cs typeface="Arial" panose="020B0604020202020204" pitchFamily="34" charset="0"/>
              </a:rPr>
              <a:t>3. </a:t>
            </a:r>
            <a:r>
              <a:rPr lang="en-US" sz="4800" b="1" dirty="0">
                <a:solidFill>
                  <a:srgbClr val="000000"/>
                </a:solidFill>
                <a:highlight>
                  <a:srgbClr val="FFFFFF"/>
                </a:highlight>
                <a:latin typeface="+mj-lt"/>
                <a:cs typeface="Arial" panose="020B0604020202020204" pitchFamily="34" charset="0"/>
              </a:rPr>
              <a:t>How can I purchase Leisure Travel Insurance?</a:t>
            </a:r>
          </a:p>
          <a:p>
            <a:endParaRPr lang="en-US" sz="4800" i="0" dirty="0">
              <a:solidFill>
                <a:srgbClr val="000000"/>
              </a:solidFill>
              <a:effectLst/>
              <a:highlight>
                <a:srgbClr val="FFFFFF"/>
              </a:highlight>
              <a:latin typeface="+mj-lt"/>
              <a:cs typeface="Arial" panose="020B0604020202020204" pitchFamily="34" charset="0"/>
            </a:endParaRPr>
          </a:p>
          <a:p>
            <a:pPr marL="1028700" lvl="2">
              <a:buFont typeface="Wingdings" panose="05000000000000000000" pitchFamily="2" charset="2"/>
              <a:buChar char="q"/>
            </a:pPr>
            <a:r>
              <a:rPr lang="en-US" sz="4800" dirty="0">
                <a:latin typeface="+mj-lt"/>
                <a:cs typeface="Arial" panose="020B0604020202020204" pitchFamily="34" charset="0"/>
              </a:rPr>
              <a:t>Manulife – 1-866-222-6268, option 4</a:t>
            </a:r>
          </a:p>
          <a:p>
            <a:pPr marL="1028700" lvl="2">
              <a:buFont typeface="Wingdings" panose="05000000000000000000" pitchFamily="2" charset="2"/>
              <a:buChar char="q"/>
            </a:pPr>
            <a:r>
              <a:rPr lang="en-US" sz="4800" dirty="0">
                <a:latin typeface="+mj-lt"/>
                <a:cs typeface="Arial" panose="020B0604020202020204" pitchFamily="34" charset="0"/>
              </a:rPr>
              <a:t>Orbit through a third party (Blue Cross)</a:t>
            </a:r>
            <a:endParaRPr lang="en-US" sz="4800" dirty="0">
              <a:solidFill>
                <a:srgbClr val="000000"/>
              </a:solidFill>
              <a:highlight>
                <a:srgbClr val="FFFFFF"/>
              </a:highlight>
              <a:latin typeface="+mj-lt"/>
            </a:endParaRPr>
          </a:p>
          <a:p>
            <a:endParaRPr lang="en-US" sz="2300" i="0" dirty="0">
              <a:solidFill>
                <a:srgbClr val="000000"/>
              </a:solidFill>
              <a:effectLst/>
              <a:highlight>
                <a:srgbClr val="FFFFFF"/>
              </a:highlight>
              <a:latin typeface="+mj-lt"/>
            </a:endParaRPr>
          </a:p>
          <a:p>
            <a:endParaRPr lang="en-US" sz="1000" b="0" i="0" dirty="0">
              <a:solidFill>
                <a:srgbClr val="000000"/>
              </a:solidFill>
              <a:effectLst/>
              <a:highlight>
                <a:srgbClr val="FFFFFF"/>
              </a:highlight>
              <a:latin typeface="+mj-lt"/>
            </a:endParaRPr>
          </a:p>
          <a:p>
            <a:endParaRPr lang="en-US" sz="1000" b="0" i="0" dirty="0">
              <a:solidFill>
                <a:srgbClr val="000000"/>
              </a:solidFill>
              <a:effectLst/>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endParaRPr lang="en-US" sz="1000" dirty="0">
              <a:solidFill>
                <a:srgbClr val="000000"/>
              </a:solidFill>
              <a:highlight>
                <a:srgbClr val="FFFFFF"/>
              </a:highlight>
              <a:latin typeface="+mj-lt"/>
            </a:endParaRPr>
          </a:p>
          <a:p>
            <a:br>
              <a:rPr lang="en-US" sz="1000" dirty="0">
                <a:latin typeface="+mj-lt"/>
              </a:rPr>
            </a:br>
            <a:br>
              <a:rPr lang="en-US" sz="1000" dirty="0">
                <a:latin typeface="+mj-lt"/>
              </a:rPr>
            </a:br>
            <a:endParaRPr lang="en-CA" sz="1000" dirty="0">
              <a:solidFill>
                <a:srgbClr val="000000"/>
              </a:solidFill>
              <a:latin typeface="+mj-lt"/>
              <a:ea typeface="Verdana" panose="020B0604030504040204" pitchFamily="34" charset="0"/>
            </a:endParaRPr>
          </a:p>
        </p:txBody>
      </p:sp>
      <p:sp>
        <p:nvSpPr>
          <p:cNvPr id="3" name="Title 2">
            <a:extLst>
              <a:ext uri="{FF2B5EF4-FFF2-40B4-BE49-F238E27FC236}">
                <a16:creationId xmlns:a16="http://schemas.microsoft.com/office/drawing/2014/main" id="{F933A219-F52B-431C-4D30-88F419891E3F}"/>
              </a:ext>
            </a:extLst>
          </p:cNvPr>
          <p:cNvSpPr>
            <a:spLocks noGrp="1"/>
          </p:cNvSpPr>
          <p:nvPr>
            <p:ph type="title"/>
          </p:nvPr>
        </p:nvSpPr>
        <p:spPr>
          <a:xfrm>
            <a:off x="649054" y="261828"/>
            <a:ext cx="8410318" cy="375947"/>
          </a:xfrm>
        </p:spPr>
        <p:txBody>
          <a:bodyPr/>
          <a:lstStyle/>
          <a:p>
            <a:r>
              <a:rPr lang="en-US" sz="1400" dirty="0">
                <a:latin typeface="+mn-lt"/>
                <a:cs typeface="Calibri" panose="020F0502020204030204" pitchFamily="34" charset="0"/>
              </a:rPr>
              <a:t>Frequently Asked Questions (FAQ’s)</a:t>
            </a:r>
            <a:endParaRPr lang="en-CA" sz="1400" dirty="0">
              <a:latin typeface="+mn-lt"/>
            </a:endParaRPr>
          </a:p>
        </p:txBody>
      </p:sp>
      <p:sp>
        <p:nvSpPr>
          <p:cNvPr id="4" name="Slide Number Placeholder 3">
            <a:extLst>
              <a:ext uri="{FF2B5EF4-FFF2-40B4-BE49-F238E27FC236}">
                <a16:creationId xmlns:a16="http://schemas.microsoft.com/office/drawing/2014/main" id="{C2C4BC1A-5DB5-9E1C-FA3D-E4FF0B39E55E}"/>
              </a:ext>
            </a:extLst>
          </p:cNvPr>
          <p:cNvSpPr>
            <a:spLocks noGrp="1"/>
          </p:cNvSpPr>
          <p:nvPr>
            <p:ph type="sldNum" sz="quarter" idx="4"/>
          </p:nvPr>
        </p:nvSpPr>
        <p:spPr/>
        <p:txBody>
          <a:bodyPr/>
          <a:lstStyle/>
          <a:p>
            <a:fld id="{4217043C-ECCA-4141-BE0A-7C81BA1A06F9}" type="slidenum">
              <a:rPr lang="en-US" smtClean="0"/>
              <a:pPr/>
              <a:t>16</a:t>
            </a:fld>
            <a:endParaRPr lang="en-US" dirty="0"/>
          </a:p>
        </p:txBody>
      </p:sp>
    </p:spTree>
    <p:extLst>
      <p:ext uri="{BB962C8B-B14F-4D97-AF65-F5344CB8AC3E}">
        <p14:creationId xmlns:p14="http://schemas.microsoft.com/office/powerpoint/2010/main" val="316753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8FADC-8892-4B25-A1CF-13F4C4599E3A}"/>
              </a:ext>
            </a:extLst>
          </p:cNvPr>
          <p:cNvSpPr>
            <a:spLocks noGrp="1"/>
          </p:cNvSpPr>
          <p:nvPr>
            <p:ph type="title"/>
          </p:nvPr>
        </p:nvSpPr>
        <p:spPr>
          <a:xfrm>
            <a:off x="628650" y="1268819"/>
            <a:ext cx="7886700" cy="3274828"/>
          </a:xfrm>
        </p:spPr>
        <p:txBody>
          <a:bodyPr/>
          <a:lstStyle/>
          <a:p>
            <a:br>
              <a:rPr lang="en-US" dirty="0"/>
            </a:br>
            <a:r>
              <a:rPr lang="en-US" dirty="0"/>
              <a:t>Thank you</a:t>
            </a:r>
            <a:br>
              <a:rPr lang="en-US" dirty="0"/>
            </a:br>
            <a:br>
              <a:rPr lang="en-US" dirty="0"/>
            </a:br>
            <a:br>
              <a:rPr lang="en-US" dirty="0"/>
            </a:br>
            <a:br>
              <a:rPr lang="en-US" dirty="0"/>
            </a:br>
            <a:br>
              <a:rPr lang="en-US" dirty="0"/>
            </a:br>
            <a:br>
              <a:rPr lang="en-US" dirty="0"/>
            </a:br>
            <a:br>
              <a:rPr lang="en-US" dirty="0"/>
            </a:br>
            <a:r>
              <a:rPr lang="en-US" dirty="0"/>
              <a:t>								</a:t>
            </a:r>
            <a:br>
              <a:rPr lang="en-US" dirty="0"/>
            </a:br>
            <a:endParaRPr lang="pt-PT" dirty="0"/>
          </a:p>
        </p:txBody>
      </p:sp>
      <p:pic>
        <p:nvPicPr>
          <p:cNvPr id="3" name="Picture 2">
            <a:extLst>
              <a:ext uri="{FF2B5EF4-FFF2-40B4-BE49-F238E27FC236}">
                <a16:creationId xmlns:a16="http://schemas.microsoft.com/office/drawing/2014/main" id="{F790A7B4-FD6E-4D84-B0EB-E6BB3BC20B7B}"/>
              </a:ext>
            </a:extLst>
          </p:cNvPr>
          <p:cNvPicPr>
            <a:picLocks noChangeAspect="1"/>
          </p:cNvPicPr>
          <p:nvPr/>
        </p:nvPicPr>
        <p:blipFill>
          <a:blip r:embed="rId2">
            <a:clrChange>
              <a:clrFrom>
                <a:srgbClr val="22B14C"/>
              </a:clrFrom>
              <a:clrTo>
                <a:srgbClr val="22B14C">
                  <a:alpha val="0"/>
                </a:srgbClr>
              </a:clrTo>
            </a:clrChange>
          </a:blip>
          <a:stretch>
            <a:fillRect/>
          </a:stretch>
        </p:blipFill>
        <p:spPr>
          <a:xfrm>
            <a:off x="1821576" y="2390801"/>
            <a:ext cx="5238307" cy="1483880"/>
          </a:xfrm>
          <a:prstGeom prst="rect">
            <a:avLst/>
          </a:prstGeom>
        </p:spPr>
      </p:pic>
    </p:spTree>
    <p:extLst>
      <p:ext uri="{BB962C8B-B14F-4D97-AF65-F5344CB8AC3E}">
        <p14:creationId xmlns:p14="http://schemas.microsoft.com/office/powerpoint/2010/main" val="92982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utoRev="1" fill="hold" nodeType="withEffect">
                                  <p:stCondLst>
                                    <p:cond delay="0"/>
                                  </p:stCondLst>
                                  <p:childTnLst>
                                    <p:animMotion origin="layout" path="M 0 0 L 0 -0.01451 " pathEditMode="relative" rAng="0" ptsTypes="AA">
                                      <p:cBhvr>
                                        <p:cTn id="6" dur="1000" fill="hold"/>
                                        <p:tgtEl>
                                          <p:spTgt spid="3"/>
                                        </p:tgtEl>
                                        <p:attrNameLst>
                                          <p:attrName>ppt_x</p:attrName>
                                          <p:attrName>ppt_y</p:attrName>
                                        </p:attrNameLst>
                                      </p:cBhvr>
                                      <p:rCtr x="0" y="-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C1AEEE-651F-48E8-AC9D-F518BCD20933}"/>
              </a:ext>
            </a:extLst>
          </p:cNvPr>
          <p:cNvSpPr>
            <a:spLocks noGrp="1"/>
          </p:cNvSpPr>
          <p:nvPr>
            <p:ph type="body" sz="quarter" idx="12"/>
          </p:nvPr>
        </p:nvSpPr>
        <p:spPr>
          <a:xfrm>
            <a:off x="628651" y="1005407"/>
            <a:ext cx="7886700" cy="3493568"/>
          </a:xfrm>
        </p:spPr>
        <p:txBody>
          <a:bodyPr>
            <a:normAutofit/>
          </a:bodyPr>
          <a:lstStyle/>
          <a:p>
            <a:pPr marL="441325" lvl="1" indent="-171450">
              <a:spcBef>
                <a:spcPts val="0"/>
              </a:spcBef>
              <a:buClr>
                <a:srgbClr val="000000"/>
              </a:buClr>
              <a:buFont typeface="Wingdings" panose="05000000000000000000" pitchFamily="2" charset="2"/>
              <a:buChar char="ü"/>
            </a:pPr>
            <a:endParaRPr lang="en-CA" sz="1200" dirty="0">
              <a:latin typeface="+mn-lt"/>
              <a:cs typeface="Calibri" panose="020F0502020204030204" pitchFamily="34" charset="0"/>
            </a:endParaRPr>
          </a:p>
          <a:p>
            <a:pPr marL="441325" lvl="1" indent="-171450">
              <a:spcBef>
                <a:spcPts val="0"/>
              </a:spcBef>
              <a:buClr>
                <a:srgbClr val="000000"/>
              </a:buClr>
              <a:buFont typeface="Wingdings" panose="05000000000000000000" pitchFamily="2" charset="2"/>
              <a:buChar char="ü"/>
            </a:pPr>
            <a:endParaRPr lang="en-CA" sz="1200" dirty="0">
              <a:latin typeface="+mn-lt"/>
              <a:cs typeface="Calibri" panose="020F0502020204030204" pitchFamily="34" charset="0"/>
            </a:endParaRPr>
          </a:p>
          <a:p>
            <a:pPr marL="441325" lvl="1" indent="-171450">
              <a:spcBef>
                <a:spcPts val="0"/>
              </a:spcBef>
              <a:buClr>
                <a:srgbClr val="000000"/>
              </a:buClr>
              <a:buFont typeface="Wingdings" panose="05000000000000000000" pitchFamily="2" charset="2"/>
              <a:buChar char="ü"/>
            </a:pPr>
            <a:endParaRPr lang="en-CA" sz="1200" dirty="0">
              <a:latin typeface="+mn-lt"/>
              <a:cs typeface="Calibri" panose="020F0502020204030204" pitchFamily="34" charset="0"/>
            </a:endParaRPr>
          </a:p>
          <a:p>
            <a:pPr marL="441325" lvl="1" indent="-171450">
              <a:spcBef>
                <a:spcPts val="0"/>
              </a:spcBef>
              <a:buClr>
                <a:srgbClr val="000000"/>
              </a:buClr>
              <a:buFont typeface="Wingdings" panose="05000000000000000000" pitchFamily="2" charset="2"/>
              <a:buChar char="ü"/>
            </a:pPr>
            <a:endParaRPr lang="en-CA" sz="1200" dirty="0">
              <a:latin typeface="+mn-lt"/>
              <a:cs typeface="Calibri" panose="020F0502020204030204" pitchFamily="34" charset="0"/>
            </a:endParaRPr>
          </a:p>
          <a:p>
            <a:pPr marL="441325" lvl="1" indent="-171450">
              <a:spcBef>
                <a:spcPts val="0"/>
              </a:spcBef>
              <a:buClr>
                <a:srgbClr val="000000"/>
              </a:buClr>
              <a:buFont typeface="Wingdings" panose="05000000000000000000" pitchFamily="2" charset="2"/>
              <a:buChar char="ü"/>
            </a:pPr>
            <a:r>
              <a:rPr lang="en-CA" sz="1200" dirty="0">
                <a:latin typeface="+mn-lt"/>
                <a:cs typeface="Calibri" panose="020F0502020204030204" pitchFamily="34" charset="0"/>
              </a:rPr>
              <a:t>Transition period</a:t>
            </a:r>
          </a:p>
          <a:p>
            <a:pPr marL="441325" lvl="1" indent="-171450">
              <a:spcBef>
                <a:spcPts val="0"/>
              </a:spcBef>
              <a:buClr>
                <a:srgbClr val="000000"/>
              </a:buClr>
              <a:buFont typeface="Wingdings" panose="05000000000000000000" pitchFamily="2" charset="2"/>
              <a:buChar char="ü"/>
            </a:pPr>
            <a:endParaRPr lang="en-CA" sz="1200" dirty="0">
              <a:latin typeface="+mn-lt"/>
              <a:cs typeface="Calibri" panose="020F0502020204030204" pitchFamily="34" charset="0"/>
            </a:endParaRPr>
          </a:p>
          <a:p>
            <a:pPr marL="441325" lvl="1" indent="-171450">
              <a:spcBef>
                <a:spcPts val="0"/>
              </a:spcBef>
              <a:buClr>
                <a:srgbClr val="000000"/>
              </a:buClr>
              <a:buFont typeface="Wingdings" panose="05000000000000000000" pitchFamily="2" charset="2"/>
              <a:buChar char="ü"/>
            </a:pPr>
            <a:r>
              <a:rPr lang="en-CA" sz="1200" dirty="0">
                <a:latin typeface="+mn-lt"/>
                <a:cs typeface="Calibri" panose="020F0502020204030204" pitchFamily="34" charset="0"/>
              </a:rPr>
              <a:t>Plan experience</a:t>
            </a:r>
          </a:p>
          <a:p>
            <a:pPr lvl="1" indent="0">
              <a:spcBef>
                <a:spcPts val="0"/>
              </a:spcBef>
              <a:buClr>
                <a:srgbClr val="000000"/>
              </a:buClr>
              <a:buNone/>
            </a:pPr>
            <a:endParaRPr lang="en-CA" sz="1200" dirty="0">
              <a:latin typeface="+mn-lt"/>
              <a:cs typeface="Calibri" panose="020F0502020204030204" pitchFamily="34" charset="0"/>
            </a:endParaRPr>
          </a:p>
          <a:p>
            <a:pPr marL="1028700" lvl="2">
              <a:spcBef>
                <a:spcPts val="0"/>
              </a:spcBef>
              <a:buClr>
                <a:srgbClr val="000000"/>
              </a:buClr>
              <a:buFont typeface="Wingdings" panose="05000000000000000000" pitchFamily="2" charset="2"/>
              <a:buChar char="ü"/>
            </a:pPr>
            <a:r>
              <a:rPr lang="en-CA" sz="1200" dirty="0">
                <a:latin typeface="+mn-lt"/>
                <a:cs typeface="Calibri" panose="020F0502020204030204" pitchFamily="34" charset="0"/>
              </a:rPr>
              <a:t>Claim Secure – January 1, 2023, to March 31, 2024</a:t>
            </a:r>
          </a:p>
          <a:p>
            <a:pPr marL="1028700" lvl="2">
              <a:spcBef>
                <a:spcPts val="0"/>
              </a:spcBef>
              <a:buClr>
                <a:srgbClr val="000000"/>
              </a:buClr>
              <a:buFont typeface="Wingdings" panose="05000000000000000000" pitchFamily="2" charset="2"/>
              <a:buChar char="ü"/>
            </a:pPr>
            <a:r>
              <a:rPr lang="en-CA" sz="1200" dirty="0">
                <a:latin typeface="+mn-lt"/>
                <a:cs typeface="Calibri" panose="020F0502020204030204" pitchFamily="34" charset="0"/>
              </a:rPr>
              <a:t>Manulife – April 1, 2024, to December 31, 2024</a:t>
            </a:r>
          </a:p>
          <a:p>
            <a:pPr lvl="1" indent="0">
              <a:spcBef>
                <a:spcPts val="0"/>
              </a:spcBef>
              <a:buClr>
                <a:srgbClr val="000000"/>
              </a:buClr>
              <a:buNone/>
            </a:pPr>
            <a:endParaRPr lang="en-CA" sz="1200" dirty="0">
              <a:latin typeface="+mn-lt"/>
              <a:cs typeface="Calibri" panose="020F0502020204030204" pitchFamily="34" charset="0"/>
            </a:endParaRPr>
          </a:p>
          <a:p>
            <a:pPr lvl="1" indent="0">
              <a:spcBef>
                <a:spcPts val="0"/>
              </a:spcBef>
              <a:buClr>
                <a:srgbClr val="000000"/>
              </a:buClr>
              <a:buNone/>
            </a:pPr>
            <a:endParaRPr lang="en-US" sz="1200" dirty="0">
              <a:latin typeface="+mn-lt"/>
              <a:cs typeface="Calibri" panose="020F0502020204030204" pitchFamily="34" charset="0"/>
            </a:endParaRPr>
          </a:p>
          <a:p>
            <a:pPr marL="441325" lvl="1" indent="-171450">
              <a:spcBef>
                <a:spcPts val="0"/>
              </a:spcBef>
              <a:buClr>
                <a:srgbClr val="000000"/>
              </a:buClr>
              <a:buFont typeface="Wingdings" panose="05000000000000000000" pitchFamily="2" charset="2"/>
              <a:buChar char="ü"/>
            </a:pPr>
            <a:r>
              <a:rPr lang="en-US" sz="1200" dirty="0">
                <a:latin typeface="+mn-lt"/>
                <a:cs typeface="Calibri" panose="020F0502020204030204" pitchFamily="34" charset="0"/>
              </a:rPr>
              <a:t>Frequently Asked Questions (FAQ’s)</a:t>
            </a:r>
          </a:p>
          <a:p>
            <a:pPr lvl="1" indent="0">
              <a:spcBef>
                <a:spcPts val="0"/>
              </a:spcBef>
              <a:buClr>
                <a:srgbClr val="000000"/>
              </a:buClr>
              <a:buNone/>
            </a:pPr>
            <a:endParaRPr lang="en-US" sz="1200" dirty="0">
              <a:latin typeface="+mn-lt"/>
              <a:cs typeface="Calibri" panose="020F0502020204030204" pitchFamily="34" charset="0"/>
            </a:endParaRPr>
          </a:p>
          <a:p>
            <a:pPr lvl="1" indent="0">
              <a:spcBef>
                <a:spcPts val="0"/>
              </a:spcBef>
              <a:buClr>
                <a:srgbClr val="000000"/>
              </a:buClr>
              <a:buNone/>
            </a:pPr>
            <a:endParaRPr lang="en-US" sz="1200" dirty="0">
              <a:latin typeface="+mn-lt"/>
              <a:cs typeface="Calibri" panose="020F0502020204030204" pitchFamily="34" charset="0"/>
            </a:endParaRPr>
          </a:p>
          <a:p>
            <a:pPr lvl="1" indent="0">
              <a:spcBef>
                <a:spcPts val="0"/>
              </a:spcBef>
              <a:buClr>
                <a:srgbClr val="000000"/>
              </a:buClr>
              <a:buNone/>
            </a:pPr>
            <a:endParaRPr lang="en-US" sz="1200" dirty="0">
              <a:latin typeface="+mn-lt"/>
              <a:cs typeface="Calibri" panose="020F0502020204030204" pitchFamily="34" charset="0"/>
            </a:endParaRPr>
          </a:p>
          <a:p>
            <a:pPr lvl="1" indent="0">
              <a:spcBef>
                <a:spcPts val="0"/>
              </a:spcBef>
              <a:buClr>
                <a:srgbClr val="000000"/>
              </a:buClr>
              <a:buNone/>
            </a:pPr>
            <a:endParaRPr lang="en-US" sz="1200" dirty="0">
              <a:latin typeface="+mn-lt"/>
              <a:cs typeface="Calibri" panose="020F0502020204030204" pitchFamily="34" charset="0"/>
            </a:endParaRPr>
          </a:p>
          <a:p>
            <a:pPr marL="441325" lvl="1" indent="-171450">
              <a:spcBef>
                <a:spcPts val="0"/>
              </a:spcBef>
              <a:buClr>
                <a:srgbClr val="000000"/>
              </a:buClr>
              <a:buFont typeface="Wingdings" panose="05000000000000000000" pitchFamily="2" charset="2"/>
              <a:buChar char="ü"/>
            </a:pPr>
            <a:endParaRPr lang="en-US" sz="1200" dirty="0">
              <a:latin typeface="+mn-lt"/>
              <a:cs typeface="Calibri" panose="020F0502020204030204" pitchFamily="34" charset="0"/>
            </a:endParaRPr>
          </a:p>
          <a:p>
            <a:pPr lvl="1" indent="0">
              <a:buNone/>
            </a:pPr>
            <a:endParaRPr lang="en-US" sz="1200" dirty="0">
              <a:latin typeface="+mn-lt"/>
              <a:cs typeface="Calibri" panose="020F0502020204030204" pitchFamily="34" charset="0"/>
            </a:endParaRPr>
          </a:p>
          <a:p>
            <a:pPr lvl="1" indent="0">
              <a:buNone/>
            </a:pPr>
            <a:endParaRPr lang="en-US" sz="1200" dirty="0">
              <a:latin typeface="+mn-lt"/>
              <a:cs typeface="Calibri" panose="020F0502020204030204" pitchFamily="34" charset="0"/>
            </a:endParaRPr>
          </a:p>
          <a:p>
            <a:pPr lvl="1" indent="0">
              <a:buNone/>
            </a:pPr>
            <a:endParaRPr lang="en-CA" sz="1200" dirty="0">
              <a:latin typeface="+mn-lt"/>
              <a:cs typeface="Calibri" panose="020F0502020204030204" pitchFamily="34" charset="0"/>
            </a:endParaRPr>
          </a:p>
          <a:p>
            <a:pPr marL="441325" lvl="1" indent="-171450">
              <a:buFont typeface="Arial" panose="020B0604020202020204" pitchFamily="34" charset="0"/>
              <a:buChar char="•"/>
            </a:pPr>
            <a:endParaRPr lang="en-CA" sz="1200" dirty="0">
              <a:latin typeface="+mn-lt"/>
              <a:cs typeface="Calibri" panose="020F0502020204030204" pitchFamily="34" charset="0"/>
            </a:endParaRPr>
          </a:p>
          <a:p>
            <a:endParaRPr lang="en-CA" dirty="0"/>
          </a:p>
        </p:txBody>
      </p:sp>
      <p:sp>
        <p:nvSpPr>
          <p:cNvPr id="3" name="Title 2">
            <a:extLst>
              <a:ext uri="{FF2B5EF4-FFF2-40B4-BE49-F238E27FC236}">
                <a16:creationId xmlns:a16="http://schemas.microsoft.com/office/drawing/2014/main" id="{3A333B11-C010-4FDD-84F7-F8B86FB74289}"/>
              </a:ext>
            </a:extLst>
          </p:cNvPr>
          <p:cNvSpPr>
            <a:spLocks noGrp="1"/>
          </p:cNvSpPr>
          <p:nvPr>
            <p:ph type="title"/>
          </p:nvPr>
        </p:nvSpPr>
        <p:spPr>
          <a:xfrm>
            <a:off x="628649" y="447675"/>
            <a:ext cx="7886700" cy="445057"/>
          </a:xfrm>
        </p:spPr>
        <p:txBody>
          <a:bodyPr/>
          <a:lstStyle/>
          <a:p>
            <a:r>
              <a:rPr lang="en-CA" dirty="0"/>
              <a:t>Agenda</a:t>
            </a:r>
            <a:endParaRPr lang="en-CA" dirty="0">
              <a:solidFill>
                <a:srgbClr val="FF0000"/>
              </a:solidFill>
            </a:endParaRPr>
          </a:p>
        </p:txBody>
      </p:sp>
      <p:sp>
        <p:nvSpPr>
          <p:cNvPr id="4" name="Slide Number Placeholder 3">
            <a:extLst>
              <a:ext uri="{FF2B5EF4-FFF2-40B4-BE49-F238E27FC236}">
                <a16:creationId xmlns:a16="http://schemas.microsoft.com/office/drawing/2014/main" id="{E1169208-8B65-4D15-B984-5B6D5AF4E646}"/>
              </a:ext>
            </a:extLst>
          </p:cNvPr>
          <p:cNvSpPr>
            <a:spLocks noGrp="1"/>
          </p:cNvSpPr>
          <p:nvPr>
            <p:ph type="sldNum" sz="quarter" idx="4"/>
          </p:nvPr>
        </p:nvSpPr>
        <p:spPr/>
        <p:txBody>
          <a:bodyPr/>
          <a:lstStyle/>
          <a:p>
            <a:fld id="{4217043C-ECCA-4141-BE0A-7C81BA1A06F9}" type="slidenum">
              <a:rPr lang="en-US" smtClean="0"/>
              <a:pPr/>
              <a:t>2</a:t>
            </a:fld>
            <a:endParaRPr lang="en-US" dirty="0"/>
          </a:p>
        </p:txBody>
      </p:sp>
    </p:spTree>
    <p:extLst>
      <p:ext uri="{BB962C8B-B14F-4D97-AF65-F5344CB8AC3E}">
        <p14:creationId xmlns:p14="http://schemas.microsoft.com/office/powerpoint/2010/main" val="742778134"/>
      </p:ext>
    </p:extLst>
  </p:cSld>
  <p:clrMapOvr>
    <a:masterClrMapping/>
  </p:clrMapOvr>
  <mc:AlternateContent xmlns:mc="http://schemas.openxmlformats.org/markup-compatibility/2006" xmlns:p14="http://schemas.microsoft.com/office/powerpoint/2010/main">
    <mc:Choice Requires="p14">
      <p:transition spd="slow" p14:dur="2000" advTm="12571"/>
    </mc:Choice>
    <mc:Fallback xmlns="">
      <p:transition spd="slow" advTm="125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8401-3DAF-A856-DD13-7D52EBD83AAE}"/>
              </a:ext>
            </a:extLst>
          </p:cNvPr>
          <p:cNvSpPr>
            <a:spLocks noGrp="1"/>
          </p:cNvSpPr>
          <p:nvPr>
            <p:ph type="title"/>
          </p:nvPr>
        </p:nvSpPr>
        <p:spPr>
          <a:xfrm>
            <a:off x="628650" y="1767328"/>
            <a:ext cx="7886700" cy="1529122"/>
          </a:xfrm>
        </p:spPr>
        <p:txBody>
          <a:bodyPr/>
          <a:lstStyle/>
          <a:p>
            <a:pPr algn="ctr"/>
            <a:r>
              <a:rPr lang="en-GB" dirty="0"/>
              <a:t> Claim Secure</a:t>
            </a:r>
            <a:br>
              <a:rPr lang="en-GB" dirty="0"/>
            </a:br>
            <a:br>
              <a:rPr lang="en-GB" dirty="0"/>
            </a:br>
            <a:r>
              <a:rPr lang="en-GB" dirty="0"/>
              <a:t>Plan Experience </a:t>
            </a:r>
            <a:br>
              <a:rPr lang="en-GB" dirty="0"/>
            </a:br>
            <a:r>
              <a:rPr lang="en-GB" dirty="0"/>
              <a:t>January 1, 2023, to March 31, 2024</a:t>
            </a:r>
            <a:endParaRPr lang="en-CA" dirty="0"/>
          </a:p>
        </p:txBody>
      </p:sp>
    </p:spTree>
    <p:extLst>
      <p:ext uri="{BB962C8B-B14F-4D97-AF65-F5344CB8AC3E}">
        <p14:creationId xmlns:p14="http://schemas.microsoft.com/office/powerpoint/2010/main" val="205697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8F84F-3FAB-EFA2-8315-F3096901C4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056664-F8FD-7D17-C476-A61B932D0581}"/>
              </a:ext>
            </a:extLst>
          </p:cNvPr>
          <p:cNvSpPr>
            <a:spLocks noGrp="1"/>
          </p:cNvSpPr>
          <p:nvPr>
            <p:ph type="title"/>
          </p:nvPr>
        </p:nvSpPr>
        <p:spPr>
          <a:xfrm>
            <a:off x="628649" y="287331"/>
            <a:ext cx="8207989" cy="346238"/>
          </a:xfrm>
        </p:spPr>
        <p:txBody>
          <a:bodyPr/>
          <a:lstStyle/>
          <a:p>
            <a:r>
              <a:rPr lang="en-US" sz="1400" dirty="0">
                <a:solidFill>
                  <a:srgbClr val="000000"/>
                </a:solidFill>
                <a:latin typeface="+mn-lt"/>
                <a:ea typeface="Times New Roman" panose="02020603050405020304" pitchFamily="18" charset="0"/>
              </a:rPr>
              <a:t>Claim Secure</a:t>
            </a:r>
            <a:r>
              <a:rPr lang="en-US" sz="1400" dirty="0">
                <a:solidFill>
                  <a:srgbClr val="000000"/>
                </a:solidFill>
                <a:effectLst/>
                <a:latin typeface="+mn-lt"/>
                <a:ea typeface="Times New Roman" panose="02020603050405020304" pitchFamily="18" charset="0"/>
              </a:rPr>
              <a:t> </a:t>
            </a:r>
            <a:br>
              <a:rPr lang="en-US" sz="1400" dirty="0">
                <a:solidFill>
                  <a:srgbClr val="000000"/>
                </a:solidFill>
                <a:effectLst/>
                <a:latin typeface="+mn-lt"/>
                <a:ea typeface="Times New Roman" panose="02020603050405020304" pitchFamily="18" charset="0"/>
              </a:rPr>
            </a:br>
            <a:br>
              <a:rPr lang="en-US" sz="1400" dirty="0">
                <a:solidFill>
                  <a:srgbClr val="000000"/>
                </a:solidFill>
                <a:effectLst/>
                <a:latin typeface="+mn-lt"/>
                <a:ea typeface="Times New Roman" panose="02020603050405020304" pitchFamily="18" charset="0"/>
              </a:rPr>
            </a:br>
            <a:br>
              <a:rPr lang="en-CA" sz="1400" dirty="0">
                <a:effectLst/>
                <a:latin typeface="Arial" panose="020B0604020202020204" pitchFamily="34" charset="0"/>
                <a:ea typeface="Calibri" panose="020F0502020204030204" pitchFamily="34" charset="0"/>
                <a:cs typeface="Times New Roman" panose="02020603050405020304" pitchFamily="18" charset="0"/>
              </a:rPr>
            </a:br>
            <a:endParaRPr lang="en-CA" sz="1400" dirty="0"/>
          </a:p>
        </p:txBody>
      </p:sp>
      <p:sp>
        <p:nvSpPr>
          <p:cNvPr id="4" name="Slide Number Placeholder 3">
            <a:extLst>
              <a:ext uri="{FF2B5EF4-FFF2-40B4-BE49-F238E27FC236}">
                <a16:creationId xmlns:a16="http://schemas.microsoft.com/office/drawing/2014/main" id="{1024E15F-6B78-B6A4-943A-CC8532FCAF9C}"/>
              </a:ext>
            </a:extLst>
          </p:cNvPr>
          <p:cNvSpPr>
            <a:spLocks noGrp="1"/>
          </p:cNvSpPr>
          <p:nvPr>
            <p:ph type="sldNum" sz="quarter" idx="4"/>
          </p:nvPr>
        </p:nvSpPr>
        <p:spPr/>
        <p:txBody>
          <a:bodyPr/>
          <a:lstStyle/>
          <a:p>
            <a:fld id="{4217043C-ECCA-4141-BE0A-7C81BA1A06F9}" type="slidenum">
              <a:rPr lang="en-US" smtClean="0"/>
              <a:pPr/>
              <a:t>4</a:t>
            </a:fld>
            <a:endParaRPr lang="en-US" dirty="0"/>
          </a:p>
        </p:txBody>
      </p:sp>
      <p:sp>
        <p:nvSpPr>
          <p:cNvPr id="40" name="TextBox 39">
            <a:extLst>
              <a:ext uri="{FF2B5EF4-FFF2-40B4-BE49-F238E27FC236}">
                <a16:creationId xmlns:a16="http://schemas.microsoft.com/office/drawing/2014/main" id="{A502352D-FF49-54AE-5CF7-D7C9510E749D}"/>
              </a:ext>
            </a:extLst>
          </p:cNvPr>
          <p:cNvSpPr txBox="1"/>
          <p:nvPr/>
        </p:nvSpPr>
        <p:spPr>
          <a:xfrm>
            <a:off x="4657278" y="3124872"/>
            <a:ext cx="3763708" cy="246221"/>
          </a:xfrm>
          <a:prstGeom prst="rect">
            <a:avLst/>
          </a:prstGeom>
          <a:noFill/>
        </p:spPr>
        <p:txBody>
          <a:bodyPr wrap="square" rtlCol="0">
            <a:spAutoFit/>
          </a:bodyPr>
          <a:lstStyle/>
          <a:p>
            <a:r>
              <a:rPr lang="en-US" sz="1000" dirty="0"/>
              <a:t>          </a:t>
            </a:r>
            <a:endParaRPr lang="en-CA" dirty="0"/>
          </a:p>
        </p:txBody>
      </p:sp>
      <p:sp>
        <p:nvSpPr>
          <p:cNvPr id="11" name="TextBox 10">
            <a:extLst>
              <a:ext uri="{FF2B5EF4-FFF2-40B4-BE49-F238E27FC236}">
                <a16:creationId xmlns:a16="http://schemas.microsoft.com/office/drawing/2014/main" id="{E54EC781-FA50-6AA8-1E84-AD943DE2D8AC}"/>
              </a:ext>
            </a:extLst>
          </p:cNvPr>
          <p:cNvSpPr txBox="1"/>
          <p:nvPr/>
        </p:nvSpPr>
        <p:spPr>
          <a:xfrm>
            <a:off x="728815" y="550960"/>
            <a:ext cx="7856926" cy="830997"/>
          </a:xfrm>
          <a:prstGeom prst="rect">
            <a:avLst/>
          </a:prstGeom>
          <a:noFill/>
        </p:spPr>
        <p:txBody>
          <a:bodyPr wrap="square">
            <a:spAutoFit/>
          </a:bodyPr>
          <a:lstStyle/>
          <a:p>
            <a:pPr marL="171450" indent="-171450">
              <a:buFont typeface="Arial" panose="020B0604020202020204" pitchFamily="34" charset="0"/>
              <a:buChar cha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pPr marL="514350" lvl="1" indent="-171450">
              <a:buFont typeface="Arial" panose="020B0604020202020204" pitchFamily="34" charset="0"/>
              <a:buChar char="•"/>
            </a:pPr>
            <a:r>
              <a:rPr lang="en-CA" sz="1200" dirty="0">
                <a:effectLst/>
                <a:latin typeface="Arial" panose="020B0604020202020204" pitchFamily="34" charset="0"/>
                <a:ea typeface="Calibri" panose="020F0502020204030204" pitchFamily="34" charset="0"/>
                <a:cs typeface="Times New Roman" panose="02020603050405020304" pitchFamily="18" charset="0"/>
              </a:rPr>
              <a:t>Claims incurred between January 1, 2024, to March 31, 2024 (Q1), administered by </a:t>
            </a:r>
            <a:r>
              <a:rPr lang="en-CA" sz="1200" b="1" dirty="0">
                <a:effectLst/>
                <a:latin typeface="Arial" panose="020B0604020202020204" pitchFamily="34" charset="0"/>
                <a:ea typeface="Calibri" panose="020F0502020204030204" pitchFamily="34" charset="0"/>
                <a:cs typeface="Times New Roman" panose="02020603050405020304" pitchFamily="18" charset="0"/>
              </a:rPr>
              <a:t>ClaimSecure </a:t>
            </a:r>
          </a:p>
          <a:p>
            <a:pPr marL="857250" lvl="2" indent="-171450">
              <a:buFont typeface="Arial" panose="020B0604020202020204" pitchFamily="34" charset="0"/>
              <a:buChar char="•"/>
            </a:pPr>
            <a:r>
              <a:rPr lang="en-US" sz="1200" dirty="0">
                <a:latin typeface="Arial" panose="020B0604020202020204" pitchFamily="34" charset="0"/>
                <a:cs typeface="Times New Roman" panose="02020603050405020304" pitchFamily="18" charset="0"/>
              </a:rPr>
              <a:t>Deadline to submit claims incurred from January 1, 2023, to March 31, 2024, was May 31, 2024 (Runoff Period)</a:t>
            </a:r>
            <a:endParaRPr lang="en-CA" sz="1200" dirty="0">
              <a:latin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9B296A2-D9F4-0D87-328D-E4AADDF501BB}"/>
              </a:ext>
            </a:extLst>
          </p:cNvPr>
          <p:cNvSpPr txBox="1"/>
          <p:nvPr/>
        </p:nvSpPr>
        <p:spPr>
          <a:xfrm>
            <a:off x="628648" y="3991399"/>
            <a:ext cx="7792337" cy="307777"/>
          </a:xfrm>
          <a:prstGeom prst="rect">
            <a:avLst/>
          </a:prstGeom>
          <a:noFill/>
        </p:spPr>
        <p:txBody>
          <a:bodyPr wrap="square">
            <a:spAutoFit/>
          </a:bodyPr>
          <a:lstStyle/>
          <a:p>
            <a:pPr marL="514350" lvl="1" indent="-171450">
              <a:buFont typeface="Arial" panose="020B0604020202020204" pitchFamily="34" charset="0"/>
              <a:buChar char="•"/>
            </a:pPr>
            <a:r>
              <a:rPr lang="en-CA" sz="1400" dirty="0">
                <a:latin typeface="Arial" panose="020B0604020202020204" pitchFamily="34" charset="0"/>
                <a:ea typeface="Calibri" panose="020F0502020204030204" pitchFamily="34" charset="0"/>
                <a:cs typeface="Times New Roman" panose="02020603050405020304" pitchFamily="18" charset="0"/>
              </a:rPr>
              <a:t>Claims incurred on or after April 1, 2024, administered by </a:t>
            </a:r>
            <a:r>
              <a:rPr lang="en-CA" sz="1400" b="1" dirty="0">
                <a:latin typeface="Arial" panose="020B0604020202020204" pitchFamily="34" charset="0"/>
                <a:ea typeface="Calibri" panose="020F0502020204030204" pitchFamily="34" charset="0"/>
                <a:cs typeface="Times New Roman" panose="02020603050405020304" pitchFamily="18" charset="0"/>
              </a:rPr>
              <a:t>Manulife</a:t>
            </a:r>
          </a:p>
        </p:txBody>
      </p:sp>
      <p:graphicFrame>
        <p:nvGraphicFramePr>
          <p:cNvPr id="2" name="Table 1">
            <a:extLst>
              <a:ext uri="{FF2B5EF4-FFF2-40B4-BE49-F238E27FC236}">
                <a16:creationId xmlns:a16="http://schemas.microsoft.com/office/drawing/2014/main" id="{156B8E62-B1EE-08D9-83D9-691214A777C7}"/>
              </a:ext>
            </a:extLst>
          </p:cNvPr>
          <p:cNvGraphicFramePr>
            <a:graphicFrameLocks noGrp="1"/>
          </p:cNvGraphicFramePr>
          <p:nvPr>
            <p:extLst>
              <p:ext uri="{D42A27DB-BD31-4B8C-83A1-F6EECF244321}">
                <p14:modId xmlns:p14="http://schemas.microsoft.com/office/powerpoint/2010/main" val="158766455"/>
              </p:ext>
            </p:extLst>
          </p:nvPr>
        </p:nvGraphicFramePr>
        <p:xfrm>
          <a:off x="2495550" y="1746885"/>
          <a:ext cx="4152900" cy="2011680"/>
        </p:xfrm>
        <a:graphic>
          <a:graphicData uri="http://schemas.openxmlformats.org/drawingml/2006/table">
            <a:tbl>
              <a:tblPr bandRow="1">
                <a:tableStyleId>{5C22544A-7EE6-4342-B048-85BDC9FD1C3A}</a:tableStyleId>
              </a:tblPr>
              <a:tblGrid>
                <a:gridCol w="2184400">
                  <a:extLst>
                    <a:ext uri="{9D8B030D-6E8A-4147-A177-3AD203B41FA5}">
                      <a16:colId xmlns:a16="http://schemas.microsoft.com/office/drawing/2014/main" val="3351803386"/>
                    </a:ext>
                  </a:extLst>
                </a:gridCol>
                <a:gridCol w="1968500">
                  <a:extLst>
                    <a:ext uri="{9D8B030D-6E8A-4147-A177-3AD203B41FA5}">
                      <a16:colId xmlns:a16="http://schemas.microsoft.com/office/drawing/2014/main" val="2718087547"/>
                    </a:ext>
                  </a:extLst>
                </a:gridCol>
              </a:tblGrid>
              <a:tr h="184150">
                <a:tc gridSpan="2">
                  <a:txBody>
                    <a:bodyPr/>
                    <a:lstStyle/>
                    <a:p>
                      <a:pPr algn="ctr" rtl="0" fontAlgn="b"/>
                      <a:r>
                        <a:rPr lang="fr-CA" sz="1200" b="1" i="0" u="none" strike="noStrike" dirty="0">
                          <a:solidFill>
                            <a:srgbClr val="000000"/>
                          </a:solidFill>
                          <a:effectLst/>
                          <a:latin typeface="+mn-lt"/>
                        </a:rPr>
                        <a:t>E</a:t>
                      </a:r>
                      <a:r>
                        <a:rPr lang="en-CA" sz="1200" b="1" i="0" u="none" strike="noStrike" dirty="0" err="1">
                          <a:solidFill>
                            <a:srgbClr val="000000"/>
                          </a:solidFill>
                          <a:effectLst/>
                          <a:latin typeface="+mn-lt"/>
                        </a:rPr>
                        <a:t>xpenditures</a:t>
                      </a:r>
                      <a:endParaRPr lang="en-CA" sz="1200" b="1" i="0" u="none" strike="noStrike" dirty="0">
                        <a:solidFill>
                          <a:srgbClr val="000000"/>
                        </a:solidFill>
                        <a:effectLst/>
                        <a:latin typeface="+mn-lt"/>
                      </a:endParaRPr>
                    </a:p>
                  </a:txBody>
                  <a:tcPr marL="6350" marR="6350" marT="6350" marB="0" anchor="b">
                    <a:solidFill>
                      <a:schemeClr val="bg2">
                        <a:lumMod val="60000"/>
                        <a:lumOff val="40000"/>
                      </a:schemeClr>
                    </a:solidFill>
                  </a:tcPr>
                </a:tc>
                <a:tc hMerge="1">
                  <a:txBody>
                    <a:bodyPr/>
                    <a:lstStyle/>
                    <a:p>
                      <a:endParaRPr lang="en-CA"/>
                    </a:p>
                  </a:txBody>
                  <a:tcPr/>
                </a:tc>
                <a:extLst>
                  <a:ext uri="{0D108BD9-81ED-4DB2-BD59-A6C34878D82A}">
                    <a16:rowId xmlns:a16="http://schemas.microsoft.com/office/drawing/2014/main" val="3272447937"/>
                  </a:ext>
                </a:extLst>
              </a:tr>
              <a:tr h="355600">
                <a:tc>
                  <a:txBody>
                    <a:bodyPr/>
                    <a:lstStyle/>
                    <a:p>
                      <a:pPr algn="ctr" rtl="0" fontAlgn="ctr"/>
                      <a:r>
                        <a:rPr lang="fr-CA" sz="1100" b="0" i="0" u="none" strike="noStrike" dirty="0">
                          <a:solidFill>
                            <a:srgbClr val="000000"/>
                          </a:solidFill>
                          <a:effectLst/>
                          <a:latin typeface="+mn-lt"/>
                        </a:rPr>
                        <a:t>H</a:t>
                      </a:r>
                      <a:r>
                        <a:rPr lang="en-CA" sz="1100" b="0" i="0" u="none" strike="noStrike" dirty="0" err="1">
                          <a:solidFill>
                            <a:srgbClr val="000000"/>
                          </a:solidFill>
                          <a:effectLst/>
                          <a:latin typeface="+mn-lt"/>
                        </a:rPr>
                        <a:t>ealth</a:t>
                      </a:r>
                      <a:endParaRPr lang="en-CA" sz="1100" b="0" i="0" u="none" strike="noStrike" dirty="0">
                        <a:solidFill>
                          <a:srgbClr val="000000"/>
                        </a:solidFill>
                        <a:effectLst/>
                        <a:latin typeface="+mn-lt"/>
                      </a:endParaRPr>
                    </a:p>
                  </a:txBody>
                  <a:tcPr marL="6350" marR="6350" marT="6350" marB="0" anchor="ctr">
                    <a:solidFill>
                      <a:schemeClr val="bg2">
                        <a:lumMod val="60000"/>
                        <a:lumOff val="40000"/>
                      </a:schemeClr>
                    </a:solidFill>
                  </a:tcPr>
                </a:tc>
                <a:tc>
                  <a:txBody>
                    <a:bodyPr/>
                    <a:lstStyle/>
                    <a:p>
                      <a:pPr algn="ctr" rtl="0" fontAlgn="ctr"/>
                      <a:r>
                        <a:rPr lang="en-CA" sz="1100" u="none" strike="noStrike" dirty="0">
                          <a:effectLst/>
                        </a:rPr>
                        <a:t>$10,516,761</a:t>
                      </a:r>
                      <a:endParaRPr lang="en-CA" sz="1100" b="0" i="0" u="none" strike="noStrike" dirty="0">
                        <a:solidFill>
                          <a:srgbClr val="000000"/>
                        </a:solidFill>
                        <a:effectLst/>
                        <a:latin typeface="Aptos Narrow" panose="020B0004020202020204" pitchFamily="34" charset="0"/>
                      </a:endParaRPr>
                    </a:p>
                  </a:txBody>
                  <a:tcPr marL="6350" marR="6350" marT="6350" marB="0" anchor="ctr">
                    <a:solidFill>
                      <a:schemeClr val="bg2">
                        <a:lumMod val="60000"/>
                        <a:lumOff val="40000"/>
                      </a:schemeClr>
                    </a:solidFill>
                  </a:tcPr>
                </a:tc>
                <a:extLst>
                  <a:ext uri="{0D108BD9-81ED-4DB2-BD59-A6C34878D82A}">
                    <a16:rowId xmlns:a16="http://schemas.microsoft.com/office/drawing/2014/main" val="2744138518"/>
                  </a:ext>
                </a:extLst>
              </a:tr>
              <a:tr h="368300">
                <a:tc>
                  <a:txBody>
                    <a:bodyPr/>
                    <a:lstStyle/>
                    <a:p>
                      <a:pPr algn="ctr" rtl="0" fontAlgn="ctr"/>
                      <a:r>
                        <a:rPr lang="en-CA" sz="1100" u="none" strike="noStrike" dirty="0">
                          <a:effectLst/>
                        </a:rPr>
                        <a:t>Drugs</a:t>
                      </a:r>
                      <a:endParaRPr lang="en-CA" sz="1100" b="1" i="0" u="none" strike="noStrike" dirty="0">
                        <a:solidFill>
                          <a:srgbClr val="000000"/>
                        </a:solidFill>
                        <a:effectLst/>
                        <a:latin typeface="Aptos Narrow" panose="020B0004020202020204" pitchFamily="34" charset="0"/>
                      </a:endParaRPr>
                    </a:p>
                  </a:txBody>
                  <a:tcPr marL="6350" marR="6350" marT="6350" marB="0" anchor="ctr">
                    <a:solidFill>
                      <a:schemeClr val="bg2">
                        <a:lumMod val="60000"/>
                        <a:lumOff val="40000"/>
                      </a:schemeClr>
                    </a:solidFill>
                  </a:tcPr>
                </a:tc>
                <a:tc>
                  <a:txBody>
                    <a:bodyPr/>
                    <a:lstStyle/>
                    <a:p>
                      <a:pPr algn="ctr" rtl="0" fontAlgn="ctr"/>
                      <a:r>
                        <a:rPr lang="en-CA" sz="1100" u="none" strike="noStrike" dirty="0">
                          <a:effectLst/>
                        </a:rPr>
                        <a:t>$28,508,521</a:t>
                      </a:r>
                      <a:endParaRPr lang="en-CA" sz="1100" b="0" i="0" u="none" strike="noStrike" dirty="0">
                        <a:solidFill>
                          <a:srgbClr val="000000"/>
                        </a:solidFill>
                        <a:effectLst/>
                        <a:latin typeface="Aptos Narrow" panose="020B0004020202020204" pitchFamily="34" charset="0"/>
                      </a:endParaRPr>
                    </a:p>
                  </a:txBody>
                  <a:tcPr marL="6350" marR="6350" marT="6350" marB="0" anchor="ctr">
                    <a:solidFill>
                      <a:schemeClr val="bg2">
                        <a:lumMod val="60000"/>
                        <a:lumOff val="40000"/>
                      </a:schemeClr>
                    </a:solidFill>
                  </a:tcPr>
                </a:tc>
                <a:extLst>
                  <a:ext uri="{0D108BD9-81ED-4DB2-BD59-A6C34878D82A}">
                    <a16:rowId xmlns:a16="http://schemas.microsoft.com/office/drawing/2014/main" val="941796895"/>
                  </a:ext>
                </a:extLst>
              </a:tr>
              <a:tr h="374650">
                <a:tc>
                  <a:txBody>
                    <a:bodyPr/>
                    <a:lstStyle/>
                    <a:p>
                      <a:pPr algn="ctr" rtl="0" fontAlgn="ctr"/>
                      <a:r>
                        <a:rPr lang="en-CA" sz="1100" u="none" strike="noStrike" dirty="0">
                          <a:effectLst/>
                        </a:rPr>
                        <a:t>Dental</a:t>
                      </a:r>
                      <a:endParaRPr lang="en-CA" sz="1100" b="1" i="0" u="none" strike="noStrike" dirty="0">
                        <a:solidFill>
                          <a:srgbClr val="000000"/>
                        </a:solidFill>
                        <a:effectLst/>
                        <a:latin typeface="Aptos Narrow" panose="020B0004020202020204" pitchFamily="34" charset="0"/>
                      </a:endParaRPr>
                    </a:p>
                  </a:txBody>
                  <a:tcPr marL="6350" marR="6350" marT="6350" marB="0" anchor="ctr">
                    <a:solidFill>
                      <a:schemeClr val="bg2">
                        <a:lumMod val="60000"/>
                        <a:lumOff val="40000"/>
                      </a:schemeClr>
                    </a:solidFill>
                  </a:tcPr>
                </a:tc>
                <a:tc>
                  <a:txBody>
                    <a:bodyPr/>
                    <a:lstStyle/>
                    <a:p>
                      <a:pPr algn="ctr" rtl="0" fontAlgn="ctr"/>
                      <a:r>
                        <a:rPr lang="en-CA" sz="1100" u="none" strike="noStrike" dirty="0">
                          <a:effectLst/>
                        </a:rPr>
                        <a:t>$16,435,488</a:t>
                      </a:r>
                      <a:endParaRPr lang="en-CA" sz="1100" b="0" i="0" u="none" strike="noStrike" dirty="0">
                        <a:solidFill>
                          <a:srgbClr val="000000"/>
                        </a:solidFill>
                        <a:effectLst/>
                        <a:latin typeface="Aptos Narrow" panose="020B0004020202020204" pitchFamily="34" charset="0"/>
                      </a:endParaRPr>
                    </a:p>
                  </a:txBody>
                  <a:tcPr marL="6350" marR="6350" marT="6350" marB="0" anchor="ctr">
                    <a:solidFill>
                      <a:schemeClr val="bg2">
                        <a:lumMod val="60000"/>
                        <a:lumOff val="40000"/>
                      </a:schemeClr>
                    </a:solidFill>
                  </a:tcPr>
                </a:tc>
                <a:extLst>
                  <a:ext uri="{0D108BD9-81ED-4DB2-BD59-A6C34878D82A}">
                    <a16:rowId xmlns:a16="http://schemas.microsoft.com/office/drawing/2014/main" val="2151183787"/>
                  </a:ext>
                </a:extLst>
              </a:tr>
              <a:tr h="361950">
                <a:tc>
                  <a:txBody>
                    <a:bodyPr/>
                    <a:lstStyle/>
                    <a:p>
                      <a:pPr algn="ctr" rtl="0" fontAlgn="ctr"/>
                      <a:r>
                        <a:rPr lang="en-CA" sz="1100" u="none" strike="noStrike" kern="1200" dirty="0">
                          <a:solidFill>
                            <a:schemeClr val="dk1"/>
                          </a:solidFill>
                          <a:effectLst/>
                          <a:latin typeface="+mn-lt"/>
                          <a:ea typeface="+mn-ea"/>
                          <a:cs typeface="+mn-cs"/>
                        </a:rPr>
                        <a:t>Runoff period </a:t>
                      </a:r>
                    </a:p>
                  </a:txBody>
                  <a:tcPr marL="6350" marR="6350" marT="6350" marB="0" anchor="ctr">
                    <a:solidFill>
                      <a:schemeClr val="bg2">
                        <a:lumMod val="60000"/>
                        <a:lumOff val="40000"/>
                      </a:schemeClr>
                    </a:solidFill>
                  </a:tcPr>
                </a:tc>
                <a:tc>
                  <a:txBody>
                    <a:bodyPr/>
                    <a:lstStyle/>
                    <a:p>
                      <a:pPr algn="ctr" rtl="0" fontAlgn="ctr"/>
                      <a:r>
                        <a:rPr lang="en-CA" sz="1100" u="none" strike="noStrike" kern="1200" dirty="0">
                          <a:solidFill>
                            <a:schemeClr val="dk1"/>
                          </a:solidFill>
                          <a:effectLst/>
                          <a:latin typeface="+mn-lt"/>
                          <a:ea typeface="+mn-ea"/>
                          <a:cs typeface="+mn-cs"/>
                        </a:rPr>
                        <a:t>$2,175,384</a:t>
                      </a:r>
                    </a:p>
                  </a:txBody>
                  <a:tcPr marL="6350" marR="6350" marT="6350" marB="0" anchor="ctr">
                    <a:solidFill>
                      <a:schemeClr val="bg2">
                        <a:lumMod val="60000"/>
                        <a:lumOff val="40000"/>
                      </a:schemeClr>
                    </a:solidFill>
                  </a:tcPr>
                </a:tc>
                <a:extLst>
                  <a:ext uri="{0D108BD9-81ED-4DB2-BD59-A6C34878D82A}">
                    <a16:rowId xmlns:a16="http://schemas.microsoft.com/office/drawing/2014/main" val="161703827"/>
                  </a:ext>
                </a:extLst>
              </a:tr>
              <a:tr h="361950">
                <a:tc>
                  <a:txBody>
                    <a:bodyPr/>
                    <a:lstStyle/>
                    <a:p>
                      <a:pPr algn="ctr" rtl="0" fontAlgn="ctr"/>
                      <a:r>
                        <a:rPr lang="en-CA" sz="1100" u="none" strike="noStrike" kern="1200" dirty="0">
                          <a:solidFill>
                            <a:schemeClr val="dk1"/>
                          </a:solidFill>
                          <a:effectLst/>
                          <a:latin typeface="+mn-lt"/>
                          <a:ea typeface="+mn-ea"/>
                          <a:cs typeface="+mn-cs"/>
                        </a:rPr>
                        <a:t>Total</a:t>
                      </a:r>
                    </a:p>
                  </a:txBody>
                  <a:tcPr marL="6350" marR="6350" marT="6350" marB="0" anchor="ctr">
                    <a:solidFill>
                      <a:schemeClr val="bg2">
                        <a:lumMod val="60000"/>
                        <a:lumOff val="40000"/>
                      </a:schemeClr>
                    </a:solidFill>
                  </a:tcPr>
                </a:tc>
                <a:tc>
                  <a:txBody>
                    <a:bodyPr/>
                    <a:lstStyle/>
                    <a:p>
                      <a:pPr algn="ctr" rtl="0" fontAlgn="ctr"/>
                      <a:r>
                        <a:rPr lang="en-CA" sz="1100" u="none" strike="noStrike" kern="1200" dirty="0">
                          <a:solidFill>
                            <a:schemeClr val="dk1"/>
                          </a:solidFill>
                          <a:effectLst/>
                          <a:latin typeface="+mn-lt"/>
                          <a:ea typeface="+mn-ea"/>
                          <a:cs typeface="+mn-cs"/>
                        </a:rPr>
                        <a:t>$57,636,154 </a:t>
                      </a:r>
                    </a:p>
                  </a:txBody>
                  <a:tcPr marL="6350" marR="6350" marT="6350" marB="0" anchor="ctr">
                    <a:solidFill>
                      <a:schemeClr val="bg2">
                        <a:lumMod val="60000"/>
                        <a:lumOff val="40000"/>
                      </a:schemeClr>
                    </a:solidFill>
                  </a:tcPr>
                </a:tc>
                <a:extLst>
                  <a:ext uri="{0D108BD9-81ED-4DB2-BD59-A6C34878D82A}">
                    <a16:rowId xmlns:a16="http://schemas.microsoft.com/office/drawing/2014/main" val="2823924414"/>
                  </a:ext>
                </a:extLst>
              </a:tr>
            </a:tbl>
          </a:graphicData>
        </a:graphic>
      </p:graphicFrame>
    </p:spTree>
    <p:extLst>
      <p:ext uri="{BB962C8B-B14F-4D97-AF65-F5344CB8AC3E}">
        <p14:creationId xmlns:p14="http://schemas.microsoft.com/office/powerpoint/2010/main" val="64177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84182-47A8-79E3-CF4D-35481599C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F7CF2-58A0-5128-E40B-D9E988F71F45}"/>
              </a:ext>
            </a:extLst>
          </p:cNvPr>
          <p:cNvSpPr>
            <a:spLocks noGrp="1"/>
          </p:cNvSpPr>
          <p:nvPr>
            <p:ph type="title"/>
          </p:nvPr>
        </p:nvSpPr>
        <p:spPr>
          <a:xfrm>
            <a:off x="628650" y="1951007"/>
            <a:ext cx="7886700" cy="1560596"/>
          </a:xfrm>
        </p:spPr>
        <p:txBody>
          <a:bodyPr/>
          <a:lstStyle/>
          <a:p>
            <a:pPr algn="ctr"/>
            <a:r>
              <a:rPr lang="en-GB" dirty="0"/>
              <a:t> Manulife </a:t>
            </a:r>
            <a:br>
              <a:rPr lang="en-GB" dirty="0"/>
            </a:br>
            <a:br>
              <a:rPr lang="en-GB" dirty="0"/>
            </a:br>
            <a:r>
              <a:rPr lang="en-GB" dirty="0"/>
              <a:t>Plan Experience</a:t>
            </a:r>
            <a:br>
              <a:rPr lang="en-GB" dirty="0"/>
            </a:br>
            <a:r>
              <a:rPr lang="en-GB" dirty="0"/>
              <a:t>April 1, 2024, to December 31, 2024</a:t>
            </a:r>
            <a:endParaRPr lang="en-CA" dirty="0"/>
          </a:p>
        </p:txBody>
      </p:sp>
    </p:spTree>
    <p:extLst>
      <p:ext uri="{BB962C8B-B14F-4D97-AF65-F5344CB8AC3E}">
        <p14:creationId xmlns:p14="http://schemas.microsoft.com/office/powerpoint/2010/main" val="169718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6409FA-90A4-8845-CC3D-165FA45D42BA}"/>
              </a:ext>
            </a:extLst>
          </p:cNvPr>
          <p:cNvSpPr>
            <a:spLocks noGrp="1"/>
          </p:cNvSpPr>
          <p:nvPr>
            <p:ph type="title"/>
          </p:nvPr>
        </p:nvSpPr>
        <p:spPr>
          <a:xfrm>
            <a:off x="628644" y="325678"/>
            <a:ext cx="7886700" cy="369003"/>
          </a:xfrm>
        </p:spPr>
        <p:txBody>
          <a:bodyPr/>
          <a:lstStyle/>
          <a:p>
            <a:r>
              <a:rPr lang="en-US" sz="1400" dirty="0">
                <a:solidFill>
                  <a:srgbClr val="000000"/>
                </a:solidFill>
                <a:effectLst/>
                <a:latin typeface="+mn-lt"/>
                <a:ea typeface="Times New Roman" panose="02020603050405020304" pitchFamily="18" charset="0"/>
              </a:rPr>
              <a:t>Manulife – Expenditures - Health</a:t>
            </a:r>
            <a:endParaRPr lang="en-CA" sz="1400" dirty="0"/>
          </a:p>
        </p:txBody>
      </p:sp>
      <p:sp>
        <p:nvSpPr>
          <p:cNvPr id="4" name="Slide Number Placeholder 3">
            <a:extLst>
              <a:ext uri="{FF2B5EF4-FFF2-40B4-BE49-F238E27FC236}">
                <a16:creationId xmlns:a16="http://schemas.microsoft.com/office/drawing/2014/main" id="{8B2E66CA-F3ED-079D-5FFF-58E243C1DADE}"/>
              </a:ext>
            </a:extLst>
          </p:cNvPr>
          <p:cNvSpPr>
            <a:spLocks noGrp="1"/>
          </p:cNvSpPr>
          <p:nvPr>
            <p:ph type="sldNum" sz="quarter" idx="4"/>
          </p:nvPr>
        </p:nvSpPr>
        <p:spPr/>
        <p:txBody>
          <a:bodyPr/>
          <a:lstStyle/>
          <a:p>
            <a:fld id="{4217043C-ECCA-4141-BE0A-7C81BA1A06F9}" type="slidenum">
              <a:rPr lang="en-US" smtClean="0"/>
              <a:pPr/>
              <a:t>6</a:t>
            </a:fld>
            <a:endParaRPr lang="en-US" dirty="0"/>
          </a:p>
        </p:txBody>
      </p:sp>
      <p:graphicFrame>
        <p:nvGraphicFramePr>
          <p:cNvPr id="5" name="Chart 4">
            <a:extLst>
              <a:ext uri="{FF2B5EF4-FFF2-40B4-BE49-F238E27FC236}">
                <a16:creationId xmlns:a16="http://schemas.microsoft.com/office/drawing/2014/main" id="{D7CFB601-2E63-F6A3-5E18-A86174F9F4AB}"/>
              </a:ext>
            </a:extLst>
          </p:cNvPr>
          <p:cNvGraphicFramePr>
            <a:graphicFrameLocks/>
          </p:cNvGraphicFramePr>
          <p:nvPr>
            <p:extLst>
              <p:ext uri="{D42A27DB-BD31-4B8C-83A1-F6EECF244321}">
                <p14:modId xmlns:p14="http://schemas.microsoft.com/office/powerpoint/2010/main" val="2332137950"/>
              </p:ext>
            </p:extLst>
          </p:nvPr>
        </p:nvGraphicFramePr>
        <p:xfrm>
          <a:off x="800928" y="859479"/>
          <a:ext cx="6798389" cy="1766195"/>
        </p:xfrm>
        <a:graphic>
          <a:graphicData uri="http://schemas.openxmlformats.org/drawingml/2006/chart">
            <c:chart xmlns:c="http://schemas.openxmlformats.org/drawingml/2006/chart" xmlns:r="http://schemas.openxmlformats.org/officeDocument/2006/relationships" r:id="rId3"/>
          </a:graphicData>
        </a:graphic>
      </p:graphicFrame>
      <p:pic>
        <p:nvPicPr>
          <p:cNvPr id="14" name="Graphic 13" descr="Medicine with solid fill">
            <a:extLst>
              <a:ext uri="{FF2B5EF4-FFF2-40B4-BE49-F238E27FC236}">
                <a16:creationId xmlns:a16="http://schemas.microsoft.com/office/drawing/2014/main" id="{CC58C11F-D95C-4E06-855A-BA46A1FEFF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1816" y="1645269"/>
            <a:ext cx="322387" cy="322387"/>
          </a:xfrm>
          <a:prstGeom prst="rect">
            <a:avLst/>
          </a:prstGeom>
        </p:spPr>
      </p:pic>
      <p:sp>
        <p:nvSpPr>
          <p:cNvPr id="15" name="Speech Bubble: Oval 14">
            <a:extLst>
              <a:ext uri="{FF2B5EF4-FFF2-40B4-BE49-F238E27FC236}">
                <a16:creationId xmlns:a16="http://schemas.microsoft.com/office/drawing/2014/main" id="{3DED9621-6914-FF74-CD05-35303DEB6A4A}"/>
              </a:ext>
            </a:extLst>
          </p:cNvPr>
          <p:cNvSpPr/>
          <p:nvPr/>
        </p:nvSpPr>
        <p:spPr>
          <a:xfrm>
            <a:off x="6339762" y="391082"/>
            <a:ext cx="2519110" cy="1286091"/>
          </a:xfrm>
          <a:prstGeom prst="wedgeEllipseCallout">
            <a:avLst/>
          </a:prstGeom>
          <a:solidFill>
            <a:schemeClr val="bg2">
              <a:lumMod val="60000"/>
              <a:lumOff val="40000"/>
            </a:schemeClr>
          </a:solidFill>
          <a:ln>
            <a:solidFill>
              <a:schemeClr val="bg2">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solidFill>
              </a:rPr>
              <a:t>Total cost: $</a:t>
            </a:r>
            <a:r>
              <a:rPr lang="fr-CA" b="1" dirty="0">
                <a:solidFill>
                  <a:schemeClr val="tx1"/>
                </a:solidFill>
              </a:rPr>
              <a:t>27,546,058.15</a:t>
            </a:r>
          </a:p>
        </p:txBody>
      </p:sp>
      <p:graphicFrame>
        <p:nvGraphicFramePr>
          <p:cNvPr id="2" name="Table 1">
            <a:extLst>
              <a:ext uri="{FF2B5EF4-FFF2-40B4-BE49-F238E27FC236}">
                <a16:creationId xmlns:a16="http://schemas.microsoft.com/office/drawing/2014/main" id="{66C049E1-D39F-C1DC-F0D7-0E496E4C8C2A}"/>
              </a:ext>
            </a:extLst>
          </p:cNvPr>
          <p:cNvGraphicFramePr>
            <a:graphicFrameLocks noGrp="1"/>
          </p:cNvGraphicFramePr>
          <p:nvPr>
            <p:extLst>
              <p:ext uri="{D42A27DB-BD31-4B8C-83A1-F6EECF244321}">
                <p14:modId xmlns:p14="http://schemas.microsoft.com/office/powerpoint/2010/main" val="546250717"/>
              </p:ext>
            </p:extLst>
          </p:nvPr>
        </p:nvGraphicFramePr>
        <p:xfrm>
          <a:off x="1373250" y="2837499"/>
          <a:ext cx="6856350" cy="1358785"/>
        </p:xfrm>
        <a:graphic>
          <a:graphicData uri="http://schemas.openxmlformats.org/drawingml/2006/table">
            <a:tbl>
              <a:tblPr/>
              <a:tblGrid>
                <a:gridCol w="1412307">
                  <a:extLst>
                    <a:ext uri="{9D8B030D-6E8A-4147-A177-3AD203B41FA5}">
                      <a16:colId xmlns:a16="http://schemas.microsoft.com/office/drawing/2014/main" val="2551953367"/>
                    </a:ext>
                  </a:extLst>
                </a:gridCol>
                <a:gridCol w="1672000">
                  <a:extLst>
                    <a:ext uri="{9D8B030D-6E8A-4147-A177-3AD203B41FA5}">
                      <a16:colId xmlns:a16="http://schemas.microsoft.com/office/drawing/2014/main" val="1015790019"/>
                    </a:ext>
                  </a:extLst>
                </a:gridCol>
                <a:gridCol w="199445">
                  <a:extLst>
                    <a:ext uri="{9D8B030D-6E8A-4147-A177-3AD203B41FA5}">
                      <a16:colId xmlns:a16="http://schemas.microsoft.com/office/drawing/2014/main" val="1994813483"/>
                    </a:ext>
                  </a:extLst>
                </a:gridCol>
                <a:gridCol w="1835896">
                  <a:extLst>
                    <a:ext uri="{9D8B030D-6E8A-4147-A177-3AD203B41FA5}">
                      <a16:colId xmlns:a16="http://schemas.microsoft.com/office/drawing/2014/main" val="1564354055"/>
                    </a:ext>
                  </a:extLst>
                </a:gridCol>
                <a:gridCol w="1736702">
                  <a:extLst>
                    <a:ext uri="{9D8B030D-6E8A-4147-A177-3AD203B41FA5}">
                      <a16:colId xmlns:a16="http://schemas.microsoft.com/office/drawing/2014/main" val="363103506"/>
                    </a:ext>
                  </a:extLst>
                </a:gridCol>
              </a:tblGrid>
              <a:tr h="304510">
                <a:tc gridSpan="2">
                  <a:txBody>
                    <a:bodyPr/>
                    <a:lstStyle/>
                    <a:p>
                      <a:pPr algn="ctr" fontAlgn="ctr"/>
                      <a:r>
                        <a:rPr lang="fr-CA" sz="1000" b="1" i="0" u="none" strike="noStrike" dirty="0" err="1">
                          <a:solidFill>
                            <a:srgbClr val="000000"/>
                          </a:solidFill>
                          <a:effectLst/>
                          <a:latin typeface="+mn-lt"/>
                        </a:rPr>
                        <a:t>Claimant</a:t>
                      </a:r>
                      <a:r>
                        <a:rPr lang="fr-CA" sz="1000" b="1" i="0" u="none" strike="noStrike" dirty="0">
                          <a:solidFill>
                            <a:srgbClr val="000000"/>
                          </a:solidFill>
                          <a:effectLst/>
                          <a:latin typeface="+mn-lt"/>
                        </a:rPr>
                        <a:t> information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CA"/>
                    </a:p>
                  </a:txBody>
                  <a:tcPr/>
                </a:tc>
                <a:tc rowSpan="5">
                  <a:txBody>
                    <a:bodyPr/>
                    <a:lstStyle/>
                    <a:p>
                      <a:pPr algn="ctr" fontAlgn="ctr"/>
                      <a:r>
                        <a:rPr lang="fr-CA" sz="1100" b="1" i="0" u="none" strike="noStrike" dirty="0">
                          <a:solidFill>
                            <a:srgbClr val="000000"/>
                          </a:solidFill>
                          <a:effectLst/>
                          <a:highlight>
                            <a:srgbClr val="B1A185"/>
                          </a:highlight>
                          <a:latin typeface="Aptos Narrow"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gridSpan="2">
                  <a:txBody>
                    <a:bodyPr/>
                    <a:lstStyle/>
                    <a:p>
                      <a:pPr algn="ctr" fontAlgn="ctr"/>
                      <a:r>
                        <a:rPr lang="fr-CA" sz="1000" b="1" i="0" u="none" strike="noStrike" dirty="0" err="1">
                          <a:solidFill>
                            <a:srgbClr val="000000"/>
                          </a:solidFill>
                          <a:effectLst/>
                          <a:latin typeface="+mn-lt"/>
                        </a:rPr>
                        <a:t>Payment</a:t>
                      </a:r>
                      <a:r>
                        <a:rPr lang="fr-CA" sz="1000" b="1" i="0" u="none" strike="noStrike" dirty="0">
                          <a:solidFill>
                            <a:srgbClr val="000000"/>
                          </a:solidFill>
                          <a:effectLst/>
                          <a:latin typeface="+mn-lt"/>
                        </a:rPr>
                        <a:t> information -Health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CA"/>
                    </a:p>
                  </a:txBody>
                  <a:tcPr/>
                </a:tc>
                <a:extLst>
                  <a:ext uri="{0D108BD9-81ED-4DB2-BD59-A6C34878D82A}">
                    <a16:rowId xmlns:a16="http://schemas.microsoft.com/office/drawing/2014/main" val="1721395801"/>
                  </a:ext>
                </a:extLst>
              </a:tr>
              <a:tr h="210855">
                <a:tc>
                  <a:txBody>
                    <a:bodyPr/>
                    <a:lstStyle/>
                    <a:p>
                      <a:pPr algn="ctr" fontAlgn="ctr"/>
                      <a:r>
                        <a:rPr lang="fr-CA" sz="900" b="1" i="0" u="none" strike="noStrike" dirty="0">
                          <a:solidFill>
                            <a:srgbClr val="000000"/>
                          </a:solidFill>
                          <a:effectLst/>
                          <a:latin typeface="+mn-lt"/>
                        </a:rPr>
                        <a:t>Participants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900" b="1" i="0" u="none" strike="noStrike" dirty="0">
                          <a:solidFill>
                            <a:srgbClr val="000000"/>
                          </a:solidFill>
                          <a:effectLst/>
                          <a:latin typeface="+mn-lt"/>
                        </a:rPr>
                        <a:t>Number of  participants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fr-CA"/>
                    </a:p>
                  </a:txBody>
                  <a:tcPr/>
                </a:tc>
                <a:tc gridSpan="2">
                  <a:txBody>
                    <a:bodyPr/>
                    <a:lstStyle/>
                    <a:p>
                      <a:pPr algn="ctr" fontAlgn="ctr"/>
                      <a:r>
                        <a:rPr lang="fr-CA" sz="900" b="1" i="0" u="none" strike="noStrike" dirty="0" err="1">
                          <a:solidFill>
                            <a:srgbClr val="000000"/>
                          </a:solidFill>
                          <a:effectLst/>
                          <a:latin typeface="+mn-lt"/>
                        </a:rPr>
                        <a:t>Payment</a:t>
                      </a:r>
                      <a:r>
                        <a:rPr lang="fr-CA" sz="900" b="1" i="0" u="none" strike="noStrike" dirty="0">
                          <a:solidFill>
                            <a:srgbClr val="000000"/>
                          </a:solidFill>
                          <a:effectLst/>
                          <a:latin typeface="+mn-lt"/>
                        </a:rPr>
                        <a:t> 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fr-CA" sz="9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900592"/>
                  </a:ext>
                </a:extLst>
              </a:tr>
              <a:tr h="210855">
                <a:tc>
                  <a:txBody>
                    <a:bodyPr/>
                    <a:lstStyle/>
                    <a:p>
                      <a:pPr algn="ctr" fontAlgn="ctr"/>
                      <a:r>
                        <a:rPr lang="fr-CA" sz="1000" b="0" i="0" u="none" strike="noStrike" dirty="0" err="1">
                          <a:solidFill>
                            <a:srgbClr val="000000"/>
                          </a:solidFill>
                          <a:effectLst/>
                          <a:latin typeface="+mn-lt"/>
                        </a:rPr>
                        <a:t>Retirees</a:t>
                      </a:r>
                      <a:endParaRPr lang="fr-CA" sz="10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A" sz="1000" b="0" i="0" u="none" strike="noStrike" dirty="0">
                          <a:solidFill>
                            <a:srgbClr val="000000"/>
                          </a:solidFill>
                          <a:effectLst/>
                          <a:latin typeface="+mn-lt"/>
                        </a:rPr>
                        <a:t> 25883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fr-CA"/>
                    </a:p>
                  </a:txBody>
                  <a:tcPr/>
                </a:tc>
                <a:tc>
                  <a:txBody>
                    <a:bodyPr/>
                    <a:lstStyle/>
                    <a:p>
                      <a:pPr algn="ctr" fontAlgn="ctr"/>
                      <a:r>
                        <a:rPr lang="fr-CA" sz="1000" b="0" i="0" u="none" strike="noStrike" dirty="0">
                          <a:solidFill>
                            <a:srgbClr val="000000"/>
                          </a:solidFill>
                          <a:effectLst/>
                          <a:latin typeface="+mn-lt"/>
                        </a:rPr>
                        <a:t>Point of Service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pPr>
                      <a:r>
                        <a:rPr lang="en-US" sz="1000" b="0" i="0" u="none" strike="noStrike" dirty="0">
                          <a:solidFill>
                            <a:srgbClr val="000000"/>
                          </a:solidFill>
                          <a:effectLst/>
                          <a:latin typeface="+mn-lt"/>
                        </a:rPr>
                        <a:t>79% of claims</a:t>
                      </a:r>
                      <a:endParaRPr lang="fr-CA" sz="10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44467"/>
                  </a:ext>
                </a:extLst>
              </a:tr>
              <a:tr h="210855">
                <a:tc>
                  <a:txBody>
                    <a:bodyPr/>
                    <a:lstStyle/>
                    <a:p>
                      <a:pPr algn="ctr" fontAlgn="b"/>
                      <a:r>
                        <a:rPr lang="fr-CA" sz="1000" b="0" i="0" u="none" strike="noStrike" dirty="0" err="1">
                          <a:solidFill>
                            <a:srgbClr val="000000"/>
                          </a:solidFill>
                          <a:effectLst/>
                          <a:latin typeface="+mn-lt"/>
                        </a:rPr>
                        <a:t>Spouse</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000" b="0" i="0" u="none" strike="noStrike" dirty="0">
                          <a:solidFill>
                            <a:srgbClr val="000000"/>
                          </a:solidFill>
                          <a:effectLst/>
                          <a:latin typeface="+mn-lt"/>
                        </a:rPr>
                        <a:t> 13111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fr-CA"/>
                    </a:p>
                  </a:txBody>
                  <a:tcPr/>
                </a:tc>
                <a:tc>
                  <a:txBody>
                    <a:bodyPr/>
                    <a:lstStyle/>
                    <a:p>
                      <a:pPr algn="ctr" fontAlgn="b"/>
                      <a:r>
                        <a:rPr lang="fr-CA" sz="1000" b="0" i="0" u="none" strike="noStrike" dirty="0">
                          <a:solidFill>
                            <a:srgbClr val="000000"/>
                          </a:solidFill>
                          <a:effectLst/>
                          <a:latin typeface="+mn-lt"/>
                        </a:rPr>
                        <a:t>Paper </a:t>
                      </a:r>
                      <a:r>
                        <a:rPr lang="fr-CA" sz="1000" b="0" i="0" u="none" strike="noStrike" dirty="0" err="1">
                          <a:solidFill>
                            <a:srgbClr val="000000"/>
                          </a:solidFill>
                          <a:effectLst/>
                          <a:latin typeface="+mn-lt"/>
                        </a:rPr>
                        <a:t>submission</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pPr>
                      <a:r>
                        <a:rPr lang="en-US" sz="1000" b="0" i="0" u="none" strike="noStrike" dirty="0">
                          <a:solidFill>
                            <a:srgbClr val="000000"/>
                          </a:solidFill>
                          <a:effectLst/>
                          <a:latin typeface="+mn-lt"/>
                        </a:rPr>
                        <a:t> 14 % of claims</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334402"/>
                  </a:ext>
                </a:extLst>
              </a:tr>
              <a:tr h="210855">
                <a:tc>
                  <a:txBody>
                    <a:bodyPr/>
                    <a:lstStyle/>
                    <a:p>
                      <a:pPr algn="ctr" fontAlgn="b"/>
                      <a:r>
                        <a:rPr lang="fr-CA" sz="1000" b="0" i="0" u="none" strike="noStrike" dirty="0" err="1">
                          <a:solidFill>
                            <a:srgbClr val="000000"/>
                          </a:solidFill>
                          <a:effectLst/>
                          <a:latin typeface="+mn-lt"/>
                        </a:rPr>
                        <a:t>Dependent</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CA" sz="1000" b="0" i="0" u="none" strike="noStrike" dirty="0">
                          <a:solidFill>
                            <a:srgbClr val="000000"/>
                          </a:solidFill>
                          <a:effectLst/>
                          <a:latin typeface="+mn-lt"/>
                        </a:rPr>
                        <a:t> 749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fr-CA"/>
                    </a:p>
                  </a:txBody>
                  <a:tcPr/>
                </a:tc>
                <a:tc>
                  <a:txBody>
                    <a:bodyPr/>
                    <a:lstStyle/>
                    <a:p>
                      <a:pPr algn="ctr" fontAlgn="b"/>
                      <a:r>
                        <a:rPr lang="fr-CA" sz="1000" b="0" i="0" u="none" strike="noStrike" dirty="0">
                          <a:solidFill>
                            <a:srgbClr val="000000"/>
                          </a:solidFill>
                          <a:effectLst/>
                          <a:latin typeface="+mn-lt"/>
                        </a:rPr>
                        <a:t>Online </a:t>
                      </a:r>
                      <a:r>
                        <a:rPr lang="fr-CA" sz="1000" b="0" i="0" u="none" strike="noStrike" dirty="0" err="1">
                          <a:solidFill>
                            <a:srgbClr val="000000"/>
                          </a:solidFill>
                          <a:effectLst/>
                          <a:latin typeface="+mn-lt"/>
                        </a:rPr>
                        <a:t>submission</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pPr>
                      <a:r>
                        <a:rPr lang="en-US" sz="1000" b="0" i="0" u="none" strike="noStrike" dirty="0">
                          <a:solidFill>
                            <a:srgbClr val="000000"/>
                          </a:solidFill>
                          <a:effectLst/>
                          <a:latin typeface="+mn-lt"/>
                        </a:rPr>
                        <a:t> 7% of claims</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549025"/>
                  </a:ext>
                </a:extLst>
              </a:tr>
              <a:tr h="210855">
                <a:tc>
                  <a:txBody>
                    <a:bodyPr/>
                    <a:lstStyle/>
                    <a:p>
                      <a:pPr algn="ctr" fontAlgn="b"/>
                      <a:r>
                        <a:rPr lang="en-US" sz="1000" b="0" i="0" u="none" strike="noStrike" dirty="0">
                          <a:solidFill>
                            <a:srgbClr val="000000"/>
                          </a:solidFill>
                          <a:effectLst/>
                          <a:latin typeface="+mn-lt"/>
                        </a:rPr>
                        <a:t>Total</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mn-lt"/>
                        </a:rPr>
                        <a:t>39743</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endParaRPr lang="fr-CA" sz="1100" b="1" i="0" u="none" strike="noStrike" dirty="0">
                        <a:solidFill>
                          <a:srgbClr val="000000"/>
                        </a:solidFill>
                        <a:effectLst/>
                        <a:highlight>
                          <a:srgbClr val="B1A185"/>
                        </a:highlight>
                        <a:latin typeface="Aptos Narrow" panose="020B00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pPr algn="ctr" fontAlgn="b"/>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pPr algn="ctr" fontAlgn="b"/>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4302624"/>
                  </a:ext>
                </a:extLst>
              </a:tr>
            </a:tbl>
          </a:graphicData>
        </a:graphic>
      </p:graphicFrame>
    </p:spTree>
    <p:extLst>
      <p:ext uri="{BB962C8B-B14F-4D97-AF65-F5344CB8AC3E}">
        <p14:creationId xmlns:p14="http://schemas.microsoft.com/office/powerpoint/2010/main" val="215750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B5777-0EEE-A493-C4F5-6B9BCAD84C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6C67AB-E0E4-E670-45D7-B6F3965A1170}"/>
              </a:ext>
            </a:extLst>
          </p:cNvPr>
          <p:cNvSpPr>
            <a:spLocks noGrp="1"/>
          </p:cNvSpPr>
          <p:nvPr>
            <p:ph type="title"/>
          </p:nvPr>
        </p:nvSpPr>
        <p:spPr>
          <a:xfrm>
            <a:off x="628650" y="270875"/>
            <a:ext cx="7886700" cy="369003"/>
          </a:xfrm>
        </p:spPr>
        <p:txBody>
          <a:bodyPr/>
          <a:lstStyle/>
          <a:p>
            <a:r>
              <a:rPr lang="en-US" sz="1400" dirty="0">
                <a:solidFill>
                  <a:srgbClr val="000000"/>
                </a:solidFill>
                <a:effectLst/>
                <a:latin typeface="+mn-lt"/>
                <a:ea typeface="Times New Roman" panose="02020603050405020304" pitchFamily="18" charset="0"/>
              </a:rPr>
              <a:t>Manulife – Expenditures - Dental</a:t>
            </a:r>
            <a:endParaRPr lang="en-CA" sz="1400" dirty="0"/>
          </a:p>
        </p:txBody>
      </p:sp>
      <p:sp>
        <p:nvSpPr>
          <p:cNvPr id="4" name="Slide Number Placeholder 3">
            <a:extLst>
              <a:ext uri="{FF2B5EF4-FFF2-40B4-BE49-F238E27FC236}">
                <a16:creationId xmlns:a16="http://schemas.microsoft.com/office/drawing/2014/main" id="{34C9B8D2-361E-533A-5E16-FDF46F1646FB}"/>
              </a:ext>
            </a:extLst>
          </p:cNvPr>
          <p:cNvSpPr>
            <a:spLocks noGrp="1"/>
          </p:cNvSpPr>
          <p:nvPr>
            <p:ph type="sldNum" sz="quarter" idx="4"/>
          </p:nvPr>
        </p:nvSpPr>
        <p:spPr/>
        <p:txBody>
          <a:bodyPr/>
          <a:lstStyle/>
          <a:p>
            <a:fld id="{4217043C-ECCA-4141-BE0A-7C81BA1A06F9}" type="slidenum">
              <a:rPr lang="en-US" smtClean="0"/>
              <a:pPr/>
              <a:t>7</a:t>
            </a:fld>
            <a:endParaRPr lang="en-US" dirty="0"/>
          </a:p>
        </p:txBody>
      </p:sp>
      <p:sp>
        <p:nvSpPr>
          <p:cNvPr id="23" name="Speech Bubble: Oval 22">
            <a:extLst>
              <a:ext uri="{FF2B5EF4-FFF2-40B4-BE49-F238E27FC236}">
                <a16:creationId xmlns:a16="http://schemas.microsoft.com/office/drawing/2014/main" id="{B1B02205-C255-F86A-93B2-B6C70963351A}"/>
              </a:ext>
            </a:extLst>
          </p:cNvPr>
          <p:cNvSpPr/>
          <p:nvPr/>
        </p:nvSpPr>
        <p:spPr>
          <a:xfrm>
            <a:off x="6457950" y="288254"/>
            <a:ext cx="2519110" cy="1286091"/>
          </a:xfrm>
          <a:prstGeom prst="wedgeEllipseCallout">
            <a:avLst/>
          </a:prstGeom>
          <a:solidFill>
            <a:schemeClr val="bg2">
              <a:lumMod val="60000"/>
              <a:lumOff val="40000"/>
            </a:schemeClr>
          </a:solidFill>
          <a:ln>
            <a:solidFill>
              <a:schemeClr val="bg2">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solidFill>
              </a:rPr>
              <a:t>Total cost: $9,918,733.07</a:t>
            </a:r>
            <a:endParaRPr lang="fr-CA" b="1" dirty="0">
              <a:solidFill>
                <a:schemeClr val="tx1"/>
              </a:solidFill>
            </a:endParaRPr>
          </a:p>
        </p:txBody>
      </p:sp>
      <p:graphicFrame>
        <p:nvGraphicFramePr>
          <p:cNvPr id="2" name="Chart 1">
            <a:extLst>
              <a:ext uri="{FF2B5EF4-FFF2-40B4-BE49-F238E27FC236}">
                <a16:creationId xmlns:a16="http://schemas.microsoft.com/office/drawing/2014/main" id="{AB2EA61A-6777-3998-97FD-E91A0439F5A9}"/>
              </a:ext>
            </a:extLst>
          </p:cNvPr>
          <p:cNvGraphicFramePr>
            <a:graphicFrameLocks/>
          </p:cNvGraphicFramePr>
          <p:nvPr>
            <p:extLst>
              <p:ext uri="{D42A27DB-BD31-4B8C-83A1-F6EECF244321}">
                <p14:modId xmlns:p14="http://schemas.microsoft.com/office/powerpoint/2010/main" val="1538946828"/>
              </p:ext>
            </p:extLst>
          </p:nvPr>
        </p:nvGraphicFramePr>
        <p:xfrm>
          <a:off x="268828" y="568617"/>
          <a:ext cx="7649751" cy="2174583"/>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phic 6" descr="Dental Tools with solid fill">
            <a:extLst>
              <a:ext uri="{FF2B5EF4-FFF2-40B4-BE49-F238E27FC236}">
                <a16:creationId xmlns:a16="http://schemas.microsoft.com/office/drawing/2014/main" id="{AD7DA7B2-A90D-2481-30C1-244F4AA5AB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6153" y="1673872"/>
            <a:ext cx="583561" cy="583561"/>
          </a:xfrm>
          <a:prstGeom prst="rect">
            <a:avLst/>
          </a:prstGeom>
        </p:spPr>
      </p:pic>
      <p:graphicFrame>
        <p:nvGraphicFramePr>
          <p:cNvPr id="5" name="Table 4">
            <a:extLst>
              <a:ext uri="{FF2B5EF4-FFF2-40B4-BE49-F238E27FC236}">
                <a16:creationId xmlns:a16="http://schemas.microsoft.com/office/drawing/2014/main" id="{63A44681-1A7B-FF24-17CA-605363C346F9}"/>
              </a:ext>
            </a:extLst>
          </p:cNvPr>
          <p:cNvGraphicFramePr>
            <a:graphicFrameLocks noGrp="1"/>
          </p:cNvGraphicFramePr>
          <p:nvPr>
            <p:extLst>
              <p:ext uri="{D42A27DB-BD31-4B8C-83A1-F6EECF244321}">
                <p14:modId xmlns:p14="http://schemas.microsoft.com/office/powerpoint/2010/main" val="3088602223"/>
              </p:ext>
            </p:extLst>
          </p:nvPr>
        </p:nvGraphicFramePr>
        <p:xfrm>
          <a:off x="1373250" y="2837499"/>
          <a:ext cx="6856350" cy="1147930"/>
        </p:xfrm>
        <a:graphic>
          <a:graphicData uri="http://schemas.openxmlformats.org/drawingml/2006/table">
            <a:tbl>
              <a:tblPr/>
              <a:tblGrid>
                <a:gridCol w="3084307">
                  <a:extLst>
                    <a:ext uri="{9D8B030D-6E8A-4147-A177-3AD203B41FA5}">
                      <a16:colId xmlns:a16="http://schemas.microsoft.com/office/drawing/2014/main" val="2551953367"/>
                    </a:ext>
                  </a:extLst>
                </a:gridCol>
                <a:gridCol w="199445">
                  <a:extLst>
                    <a:ext uri="{9D8B030D-6E8A-4147-A177-3AD203B41FA5}">
                      <a16:colId xmlns:a16="http://schemas.microsoft.com/office/drawing/2014/main" val="1994813483"/>
                    </a:ext>
                  </a:extLst>
                </a:gridCol>
                <a:gridCol w="1835896">
                  <a:extLst>
                    <a:ext uri="{9D8B030D-6E8A-4147-A177-3AD203B41FA5}">
                      <a16:colId xmlns:a16="http://schemas.microsoft.com/office/drawing/2014/main" val="1564354055"/>
                    </a:ext>
                  </a:extLst>
                </a:gridCol>
                <a:gridCol w="1736702">
                  <a:extLst>
                    <a:ext uri="{9D8B030D-6E8A-4147-A177-3AD203B41FA5}">
                      <a16:colId xmlns:a16="http://schemas.microsoft.com/office/drawing/2014/main" val="363103506"/>
                    </a:ext>
                  </a:extLst>
                </a:gridCol>
              </a:tblGrid>
              <a:tr h="304510">
                <a:tc rowSpan="5">
                  <a:txBody>
                    <a:bodyPr/>
                    <a:lstStyle/>
                    <a:p>
                      <a:pPr algn="ctr" fontAlgn="ctr"/>
                      <a:r>
                        <a:rPr lang="fr-CA" sz="1000" b="1" i="0" u="none" strike="noStrike" dirty="0">
                          <a:solidFill>
                            <a:srgbClr val="000000"/>
                          </a:solidFill>
                          <a:effectLst/>
                          <a:latin typeface="+mn-lt"/>
                        </a:rPr>
                        <a:t>Number of participants</a:t>
                      </a:r>
                    </a:p>
                    <a:p>
                      <a:pPr algn="ctr" fontAlgn="ctr"/>
                      <a:endParaRPr lang="fr-CA" sz="1000" b="1" i="0" u="none" strike="noStrike" dirty="0">
                        <a:solidFill>
                          <a:srgbClr val="000000"/>
                        </a:solidFill>
                        <a:effectLst/>
                        <a:latin typeface="+mn-lt"/>
                      </a:endParaRPr>
                    </a:p>
                    <a:p>
                      <a:pPr algn="ctr" fontAlgn="ctr"/>
                      <a:r>
                        <a:rPr lang="fr-CA" sz="1000" b="0" i="0" u="none" strike="noStrike" kern="1200" dirty="0">
                          <a:solidFill>
                            <a:srgbClr val="000000"/>
                          </a:solidFill>
                          <a:effectLst/>
                          <a:latin typeface="+mn-lt"/>
                          <a:ea typeface="+mn-ea"/>
                          <a:cs typeface="+mn-cs"/>
                        </a:rPr>
                        <a:t>19989</a:t>
                      </a:r>
                    </a:p>
                  </a:txBody>
                  <a:tcPr marL="7620" marR="7620" marT="7620"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5">
                  <a:txBody>
                    <a:bodyPr/>
                    <a:lstStyle/>
                    <a:p>
                      <a:pPr algn="ctr" fontAlgn="ctr"/>
                      <a:r>
                        <a:rPr lang="fr-CA" sz="1100" b="1" i="0" u="none" strike="noStrike" dirty="0">
                          <a:solidFill>
                            <a:srgbClr val="000000"/>
                          </a:solidFill>
                          <a:effectLst/>
                          <a:highlight>
                            <a:srgbClr val="B1A185"/>
                          </a:highlight>
                          <a:latin typeface="Aptos Narrow" panose="020B0004020202020204" pitchFamily="34" charset="0"/>
                        </a:rPr>
                        <a:t> </a:t>
                      </a: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gridSpan="2">
                  <a:txBody>
                    <a:bodyPr/>
                    <a:lstStyle/>
                    <a:p>
                      <a:pPr algn="ctr" fontAlgn="ctr"/>
                      <a:r>
                        <a:rPr lang="fr-CA" sz="1000" b="1" i="0" u="none" strike="noStrike" dirty="0" err="1">
                          <a:solidFill>
                            <a:srgbClr val="000000"/>
                          </a:solidFill>
                          <a:effectLst/>
                          <a:latin typeface="+mn-lt"/>
                        </a:rPr>
                        <a:t>Payment</a:t>
                      </a:r>
                      <a:r>
                        <a:rPr lang="fr-CA" sz="1000" b="1" i="0" u="none" strike="noStrike" dirty="0">
                          <a:solidFill>
                            <a:srgbClr val="000000"/>
                          </a:solidFill>
                          <a:effectLst/>
                          <a:latin typeface="+mn-lt"/>
                        </a:rPr>
                        <a:t> information -Health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CA"/>
                    </a:p>
                  </a:txBody>
                  <a:tcPr/>
                </a:tc>
                <a:extLst>
                  <a:ext uri="{0D108BD9-81ED-4DB2-BD59-A6C34878D82A}">
                    <a16:rowId xmlns:a16="http://schemas.microsoft.com/office/drawing/2014/main" val="1721395801"/>
                  </a:ext>
                </a:extLst>
              </a:tr>
              <a:tr h="210855">
                <a:tc vMerge="1">
                  <a:txBody>
                    <a:bodyPr/>
                    <a:lstStyle/>
                    <a:p>
                      <a:pPr algn="ctr" fontAlgn="ctr"/>
                      <a:endParaRPr lang="fr-CA" sz="9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fr-CA"/>
                    </a:p>
                  </a:txBody>
                  <a:tcPr/>
                </a:tc>
                <a:tc gridSpan="2">
                  <a:txBody>
                    <a:bodyPr/>
                    <a:lstStyle/>
                    <a:p>
                      <a:pPr algn="ctr" fontAlgn="ctr"/>
                      <a:r>
                        <a:rPr lang="fr-CA" sz="900" b="1" i="0" u="none" strike="noStrike" dirty="0" err="1">
                          <a:solidFill>
                            <a:srgbClr val="000000"/>
                          </a:solidFill>
                          <a:effectLst/>
                          <a:latin typeface="+mn-lt"/>
                        </a:rPr>
                        <a:t>Payment</a:t>
                      </a:r>
                      <a:r>
                        <a:rPr lang="fr-CA" sz="900" b="1" i="0" u="none" strike="noStrike" dirty="0">
                          <a:solidFill>
                            <a:srgbClr val="000000"/>
                          </a:solidFill>
                          <a:effectLst/>
                          <a:latin typeface="+mn-lt"/>
                        </a:rPr>
                        <a:t> 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fr-CA" sz="9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900592"/>
                  </a:ext>
                </a:extLst>
              </a:tr>
              <a:tr h="210855">
                <a:tc vMerge="1">
                  <a:txBody>
                    <a:bodyPr/>
                    <a:lstStyle/>
                    <a:p>
                      <a:pPr algn="ctr" fontAlgn="ctr"/>
                      <a:endParaRPr lang="fr-CA" sz="10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fr-CA"/>
                    </a:p>
                  </a:txBody>
                  <a:tcPr/>
                </a:tc>
                <a:tc>
                  <a:txBody>
                    <a:bodyPr/>
                    <a:lstStyle/>
                    <a:p>
                      <a:pPr algn="ctr" fontAlgn="ctr"/>
                      <a:r>
                        <a:rPr lang="fr-CA" sz="1000" b="0" i="0" u="none" strike="noStrike" dirty="0">
                          <a:solidFill>
                            <a:srgbClr val="000000"/>
                          </a:solidFill>
                          <a:effectLst/>
                          <a:latin typeface="+mn-lt"/>
                        </a:rPr>
                        <a:t>Point of Service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mn-lt"/>
                        </a:rPr>
                        <a:t>87% of claims</a:t>
                      </a:r>
                      <a:endParaRPr lang="fr-CA" sz="10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44467"/>
                  </a:ext>
                </a:extLst>
              </a:tr>
              <a:tr h="210855">
                <a:tc vMerge="1">
                  <a:txBody>
                    <a:bodyPr/>
                    <a:lstStyle/>
                    <a:p>
                      <a:pPr algn="ctr" fontAlgn="b"/>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fr-CA"/>
                    </a:p>
                  </a:txBody>
                  <a:tcPr/>
                </a:tc>
                <a:tc>
                  <a:txBody>
                    <a:bodyPr/>
                    <a:lstStyle/>
                    <a:p>
                      <a:pPr algn="ctr" fontAlgn="b"/>
                      <a:r>
                        <a:rPr lang="fr-CA" sz="1000" b="0" i="0" u="none" strike="noStrike" dirty="0">
                          <a:solidFill>
                            <a:srgbClr val="000000"/>
                          </a:solidFill>
                          <a:effectLst/>
                          <a:latin typeface="+mn-lt"/>
                        </a:rPr>
                        <a:t>Paper </a:t>
                      </a:r>
                      <a:r>
                        <a:rPr lang="fr-CA" sz="1000" b="0" i="0" u="none" strike="noStrike" dirty="0" err="1">
                          <a:solidFill>
                            <a:srgbClr val="000000"/>
                          </a:solidFill>
                          <a:effectLst/>
                          <a:latin typeface="+mn-lt"/>
                        </a:rPr>
                        <a:t>submission</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mn-lt"/>
                        </a:rPr>
                        <a:t>11% of claims</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334402"/>
                  </a:ext>
                </a:extLst>
              </a:tr>
              <a:tr h="210855">
                <a:tc vMerge="1">
                  <a:txBody>
                    <a:bodyPr/>
                    <a:lstStyle/>
                    <a:p>
                      <a:pPr algn="ctr" fontAlgn="b"/>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fr-CA"/>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b"/>
                      <a:r>
                        <a:rPr lang="fr-CA" sz="1000" b="0" i="0" u="none" strike="noStrike" dirty="0">
                          <a:solidFill>
                            <a:srgbClr val="000000"/>
                          </a:solidFill>
                          <a:effectLst/>
                          <a:latin typeface="+mn-lt"/>
                        </a:rPr>
                        <a:t>Online </a:t>
                      </a:r>
                      <a:r>
                        <a:rPr lang="fr-CA" sz="1000" b="0" i="0" u="none" strike="noStrike" dirty="0" err="1">
                          <a:solidFill>
                            <a:srgbClr val="000000"/>
                          </a:solidFill>
                          <a:effectLst/>
                          <a:latin typeface="+mn-lt"/>
                        </a:rPr>
                        <a:t>submission</a:t>
                      </a:r>
                      <a:endParaRPr lang="fr-CA" sz="1000" b="0" i="0" u="none" strike="noStrike" dirty="0">
                        <a:solidFill>
                          <a:srgbClr val="000000"/>
                        </a:solidFill>
                        <a:effectLst/>
                        <a:latin typeface="+mn-lt"/>
                      </a:endParaRPr>
                    </a:p>
                  </a:txBody>
                  <a:tcPr marL="7620" marR="7620" marT="762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mn-lt"/>
                        </a:rPr>
                        <a:t>2% of claims</a:t>
                      </a:r>
                      <a:endParaRPr lang="fr-CA" sz="10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549025"/>
                  </a:ext>
                </a:extLst>
              </a:tr>
            </a:tbl>
          </a:graphicData>
        </a:graphic>
      </p:graphicFrame>
    </p:spTree>
    <p:extLst>
      <p:ext uri="{BB962C8B-B14F-4D97-AF65-F5344CB8AC3E}">
        <p14:creationId xmlns:p14="http://schemas.microsoft.com/office/powerpoint/2010/main" val="251991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0342-C998-41B9-9928-14E047524D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852DBB-B09D-95FA-8A1A-B4DD201C0B42}"/>
              </a:ext>
            </a:extLst>
          </p:cNvPr>
          <p:cNvSpPr>
            <a:spLocks noGrp="1"/>
          </p:cNvSpPr>
          <p:nvPr>
            <p:ph type="title"/>
          </p:nvPr>
        </p:nvSpPr>
        <p:spPr>
          <a:xfrm>
            <a:off x="628650" y="381535"/>
            <a:ext cx="7886700" cy="369003"/>
          </a:xfrm>
        </p:spPr>
        <p:txBody>
          <a:bodyPr/>
          <a:lstStyle/>
          <a:p>
            <a:r>
              <a:rPr lang="en-US" sz="1400" dirty="0">
                <a:solidFill>
                  <a:srgbClr val="000000"/>
                </a:solidFill>
                <a:effectLst/>
                <a:latin typeface="+mn-lt"/>
                <a:ea typeface="Times New Roman" panose="02020603050405020304" pitchFamily="18" charset="0"/>
              </a:rPr>
              <a:t>Manulife – Expenditures -  Health, Drugs &amp; Dental</a:t>
            </a:r>
            <a:endParaRPr lang="en-CA" sz="1400" dirty="0"/>
          </a:p>
        </p:txBody>
      </p:sp>
      <p:sp>
        <p:nvSpPr>
          <p:cNvPr id="4" name="Slide Number Placeholder 3">
            <a:extLst>
              <a:ext uri="{FF2B5EF4-FFF2-40B4-BE49-F238E27FC236}">
                <a16:creationId xmlns:a16="http://schemas.microsoft.com/office/drawing/2014/main" id="{E8ACBAB9-15BD-C1A2-B998-0DA27FD7CD9C}"/>
              </a:ext>
            </a:extLst>
          </p:cNvPr>
          <p:cNvSpPr>
            <a:spLocks noGrp="1"/>
          </p:cNvSpPr>
          <p:nvPr>
            <p:ph type="sldNum" sz="quarter" idx="4"/>
          </p:nvPr>
        </p:nvSpPr>
        <p:spPr/>
        <p:txBody>
          <a:bodyPr/>
          <a:lstStyle/>
          <a:p>
            <a:fld id="{4217043C-ECCA-4141-BE0A-7C81BA1A06F9}" type="slidenum">
              <a:rPr lang="en-US" smtClean="0"/>
              <a:pPr/>
              <a:t>8</a:t>
            </a:fld>
            <a:endParaRPr lang="en-US" dirty="0"/>
          </a:p>
        </p:txBody>
      </p:sp>
      <p:graphicFrame>
        <p:nvGraphicFramePr>
          <p:cNvPr id="2" name="Chart 1">
            <a:extLst>
              <a:ext uri="{FF2B5EF4-FFF2-40B4-BE49-F238E27FC236}">
                <a16:creationId xmlns:a16="http://schemas.microsoft.com/office/drawing/2014/main" id="{01C1B17C-08A9-949C-A1B4-5A281DF85DBE}"/>
              </a:ext>
            </a:extLst>
          </p:cNvPr>
          <p:cNvGraphicFramePr>
            <a:graphicFrameLocks/>
          </p:cNvGraphicFramePr>
          <p:nvPr/>
        </p:nvGraphicFramePr>
        <p:xfrm>
          <a:off x="628650" y="861434"/>
          <a:ext cx="822403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DD5385E-F3D9-CDA4-447F-9A13D09A50CB}"/>
              </a:ext>
            </a:extLst>
          </p:cNvPr>
          <p:cNvSpPr txBox="1"/>
          <p:nvPr/>
        </p:nvSpPr>
        <p:spPr>
          <a:xfrm>
            <a:off x="1107290" y="2487176"/>
            <a:ext cx="2787705" cy="276999"/>
          </a:xfrm>
          <a:prstGeom prst="rect">
            <a:avLst/>
          </a:prstGeom>
          <a:noFill/>
        </p:spPr>
        <p:txBody>
          <a:bodyPr wrap="square" rtlCol="0">
            <a:spAutoFit/>
          </a:bodyPr>
          <a:lstStyle/>
          <a:p>
            <a:r>
              <a:rPr lang="fr-CA" sz="1200" b="1" dirty="0" err="1"/>
              <a:t>Paramedical</a:t>
            </a:r>
            <a:r>
              <a:rPr lang="fr-CA" sz="1200" b="1" dirty="0"/>
              <a:t>: </a:t>
            </a:r>
            <a:r>
              <a:rPr lang="fr-CA" sz="1200" dirty="0"/>
              <a:t>$4,516,025.73</a:t>
            </a:r>
            <a:endParaRPr lang="en-CA" sz="1200" dirty="0"/>
          </a:p>
        </p:txBody>
      </p:sp>
      <p:sp>
        <p:nvSpPr>
          <p:cNvPr id="9" name="TextBox 8">
            <a:extLst>
              <a:ext uri="{FF2B5EF4-FFF2-40B4-BE49-F238E27FC236}">
                <a16:creationId xmlns:a16="http://schemas.microsoft.com/office/drawing/2014/main" id="{64C53CB3-9FC6-2C58-307F-D0D82E6DF233}"/>
              </a:ext>
            </a:extLst>
          </p:cNvPr>
          <p:cNvSpPr txBox="1"/>
          <p:nvPr/>
        </p:nvSpPr>
        <p:spPr>
          <a:xfrm>
            <a:off x="1548941" y="1646719"/>
            <a:ext cx="2201033" cy="276999"/>
          </a:xfrm>
          <a:prstGeom prst="rect">
            <a:avLst/>
          </a:prstGeom>
          <a:noFill/>
        </p:spPr>
        <p:txBody>
          <a:bodyPr wrap="square" rtlCol="0">
            <a:spAutoFit/>
          </a:bodyPr>
          <a:lstStyle/>
          <a:p>
            <a:r>
              <a:rPr lang="fr-CA" sz="1200" b="1" dirty="0"/>
              <a:t>Dental:  </a:t>
            </a:r>
            <a:r>
              <a:rPr lang="fr-CA" sz="1200" dirty="0"/>
              <a:t>$9,918,733.07</a:t>
            </a:r>
            <a:endParaRPr lang="en-CA" sz="1200" dirty="0"/>
          </a:p>
        </p:txBody>
      </p:sp>
      <p:sp>
        <p:nvSpPr>
          <p:cNvPr id="12" name="TextBox 11">
            <a:extLst>
              <a:ext uri="{FF2B5EF4-FFF2-40B4-BE49-F238E27FC236}">
                <a16:creationId xmlns:a16="http://schemas.microsoft.com/office/drawing/2014/main" id="{20B83458-5316-5B11-7E39-E9E73A6A821B}"/>
              </a:ext>
            </a:extLst>
          </p:cNvPr>
          <p:cNvSpPr txBox="1"/>
          <p:nvPr/>
        </p:nvSpPr>
        <p:spPr>
          <a:xfrm>
            <a:off x="2062066" y="3064926"/>
            <a:ext cx="2279780" cy="276999"/>
          </a:xfrm>
          <a:prstGeom prst="rect">
            <a:avLst/>
          </a:prstGeom>
          <a:noFill/>
        </p:spPr>
        <p:txBody>
          <a:bodyPr wrap="square" rtlCol="0">
            <a:spAutoFit/>
          </a:bodyPr>
          <a:lstStyle/>
          <a:p>
            <a:r>
              <a:rPr lang="fr-CA" sz="1200" b="1" dirty="0" err="1"/>
              <a:t>Other</a:t>
            </a:r>
            <a:r>
              <a:rPr lang="fr-CA" sz="1200" b="1" dirty="0"/>
              <a:t>: </a:t>
            </a:r>
            <a:r>
              <a:rPr lang="fr-CA" sz="1200" dirty="0"/>
              <a:t>$2,824,035.15</a:t>
            </a:r>
            <a:endParaRPr lang="en-CA" sz="1200" dirty="0"/>
          </a:p>
        </p:txBody>
      </p:sp>
      <p:sp>
        <p:nvSpPr>
          <p:cNvPr id="16" name="Speech Bubble: Oval 15">
            <a:extLst>
              <a:ext uri="{FF2B5EF4-FFF2-40B4-BE49-F238E27FC236}">
                <a16:creationId xmlns:a16="http://schemas.microsoft.com/office/drawing/2014/main" id="{8C0183F3-1B53-DDD2-8020-D3C70E48731F}"/>
              </a:ext>
            </a:extLst>
          </p:cNvPr>
          <p:cNvSpPr/>
          <p:nvPr/>
        </p:nvSpPr>
        <p:spPr>
          <a:xfrm>
            <a:off x="6333577" y="499127"/>
            <a:ext cx="2519110" cy="1286091"/>
          </a:xfrm>
          <a:prstGeom prst="wedgeEllipseCallout">
            <a:avLst/>
          </a:prstGeom>
          <a:solidFill>
            <a:schemeClr val="bg2">
              <a:lumMod val="60000"/>
              <a:lumOff val="40000"/>
            </a:schemeClr>
          </a:solidFill>
          <a:ln>
            <a:solidFill>
              <a:schemeClr val="bg2">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solidFill>
              </a:rPr>
              <a:t>Total cost: $37,464,791.22</a:t>
            </a:r>
            <a:endParaRPr lang="fr-CA" b="1" dirty="0">
              <a:solidFill>
                <a:schemeClr val="tx1"/>
              </a:solidFill>
            </a:endParaRPr>
          </a:p>
        </p:txBody>
      </p:sp>
    </p:spTree>
    <p:extLst>
      <p:ext uri="{BB962C8B-B14F-4D97-AF65-F5344CB8AC3E}">
        <p14:creationId xmlns:p14="http://schemas.microsoft.com/office/powerpoint/2010/main" val="339711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3AA89-F330-FF06-96CC-910FCEE706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71FFE4-0ABE-FAB7-33D9-F75429357CC1}"/>
              </a:ext>
            </a:extLst>
          </p:cNvPr>
          <p:cNvSpPr>
            <a:spLocks noGrp="1"/>
          </p:cNvSpPr>
          <p:nvPr>
            <p:ph type="title"/>
          </p:nvPr>
        </p:nvSpPr>
        <p:spPr>
          <a:xfrm>
            <a:off x="628650" y="179546"/>
            <a:ext cx="7886700" cy="437569"/>
          </a:xfrm>
        </p:spPr>
        <p:txBody>
          <a:bodyPr/>
          <a:lstStyle/>
          <a:p>
            <a:r>
              <a:rPr lang="en-US" sz="1800" b="1" dirty="0">
                <a:solidFill>
                  <a:srgbClr val="000000"/>
                </a:solidFill>
                <a:effectLst/>
                <a:latin typeface="+mn-lt"/>
                <a:ea typeface="Times New Roman" panose="02020603050405020304" pitchFamily="18" charset="0"/>
              </a:rPr>
              <a:t>Manulife – Prescription Drugs</a:t>
            </a:r>
            <a:endParaRPr lang="en-CA" sz="1800" dirty="0"/>
          </a:p>
        </p:txBody>
      </p:sp>
      <p:sp>
        <p:nvSpPr>
          <p:cNvPr id="4" name="Slide Number Placeholder 3">
            <a:extLst>
              <a:ext uri="{FF2B5EF4-FFF2-40B4-BE49-F238E27FC236}">
                <a16:creationId xmlns:a16="http://schemas.microsoft.com/office/drawing/2014/main" id="{E629491E-8540-32A9-A53C-39005ABB1712}"/>
              </a:ext>
            </a:extLst>
          </p:cNvPr>
          <p:cNvSpPr>
            <a:spLocks noGrp="1"/>
          </p:cNvSpPr>
          <p:nvPr>
            <p:ph type="sldNum" sz="quarter" idx="4"/>
          </p:nvPr>
        </p:nvSpPr>
        <p:spPr/>
        <p:txBody>
          <a:bodyPr/>
          <a:lstStyle/>
          <a:p>
            <a:fld id="{4217043C-ECCA-4141-BE0A-7C81BA1A06F9}" type="slidenum">
              <a:rPr lang="en-US" smtClean="0"/>
              <a:pPr/>
              <a:t>9</a:t>
            </a:fld>
            <a:endParaRPr lang="en-US" dirty="0"/>
          </a:p>
        </p:txBody>
      </p:sp>
      <p:sp>
        <p:nvSpPr>
          <p:cNvPr id="5" name="AutoShape 2" descr="Most Common Indications and Their Plan Rankings">
            <a:extLst>
              <a:ext uri="{FF2B5EF4-FFF2-40B4-BE49-F238E27FC236}">
                <a16:creationId xmlns:a16="http://schemas.microsoft.com/office/drawing/2014/main" id="{73E338D8-118E-3C2F-2DDD-13CB7CFB475F}"/>
              </a:ext>
            </a:extLst>
          </p:cNvPr>
          <p:cNvSpPr>
            <a:spLocks noGrp="1" noChangeAspect="1" noChangeArrowheads="1"/>
          </p:cNvSpPr>
          <p:nvPr>
            <p:ph type="body" sz="quarter" idx="12"/>
          </p:nvPr>
        </p:nvSpPr>
        <p:spPr bwMode="auto">
          <a:xfrm flipV="1">
            <a:off x="1354587" y="6008360"/>
            <a:ext cx="55840294" cy="22154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Rectangle 3">
            <a:extLst>
              <a:ext uri="{FF2B5EF4-FFF2-40B4-BE49-F238E27FC236}">
                <a16:creationId xmlns:a16="http://schemas.microsoft.com/office/drawing/2014/main" id="{D08C3039-A402-9A7B-6B63-8200428D7D7F}"/>
              </a:ext>
            </a:extLst>
          </p:cNvPr>
          <p:cNvSpPr>
            <a:spLocks noChangeArrowheads="1"/>
          </p:cNvSpPr>
          <p:nvPr/>
        </p:nvSpPr>
        <p:spPr bwMode="auto">
          <a:xfrm flipV="1">
            <a:off x="725936" y="2680889"/>
            <a:ext cx="6474237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424242"/>
                </a:solidFill>
                <a:effectLst/>
                <a:latin typeface="Segoe Sans"/>
              </a:rPr>
              <a:t>Here is the updated bar graph with labels added to each bar:</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424242"/>
                </a:solidFill>
                <a:effectLst/>
                <a:latin typeface="Segoe Sans"/>
              </a:rPr>
              <a:t>  </a:t>
            </a:r>
            <a:r>
              <a:rPr kumimoji="0" lang="en-US" altLang="en-US" sz="1900" b="0" i="0" u="none" strike="noStrike" cap="none" normalizeH="0" baseline="0">
                <a:ln>
                  <a:noFill/>
                </a:ln>
                <a:solidFill>
                  <a:srgbClr val="424242"/>
                </a:solidFill>
                <a:effectLst/>
                <a:latin typeface="Segoe Sans"/>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AutoShape 4" descr="Most Common Indications and Their Plan Rankings with Labels">
            <a:extLst>
              <a:ext uri="{FF2B5EF4-FFF2-40B4-BE49-F238E27FC236}">
                <a16:creationId xmlns:a16="http://schemas.microsoft.com/office/drawing/2014/main" id="{E47E99E6-7965-2E72-8AAE-5AC0D5C9CDDF}"/>
              </a:ext>
            </a:extLst>
          </p:cNvPr>
          <p:cNvSpPr>
            <a:spLocks noChangeAspect="1" noChangeArrowheads="1"/>
          </p:cNvSpPr>
          <p:nvPr/>
        </p:nvSpPr>
        <p:spPr bwMode="auto">
          <a:xfrm flipV="1">
            <a:off x="808485" y="1760209"/>
            <a:ext cx="2158079" cy="21580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Most Common Indications and Their Plan Rankings with Labels">
            <a:extLst>
              <a:ext uri="{FF2B5EF4-FFF2-40B4-BE49-F238E27FC236}">
                <a16:creationId xmlns:a16="http://schemas.microsoft.com/office/drawing/2014/main" id="{BC1F7EE8-A3E0-0BA5-8A7F-7CB35CEAD06B}"/>
              </a:ext>
            </a:extLst>
          </p:cNvPr>
          <p:cNvSpPr>
            <a:spLocks noChangeAspect="1" noChangeArrowheads="1"/>
          </p:cNvSpPr>
          <p:nvPr/>
        </p:nvSpPr>
        <p:spPr bwMode="auto">
          <a:xfrm>
            <a:off x="590346" y="283029"/>
            <a:ext cx="8265390" cy="5152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aphicFrame>
        <p:nvGraphicFramePr>
          <p:cNvPr id="2" name="Chart 1">
            <a:extLst>
              <a:ext uri="{FF2B5EF4-FFF2-40B4-BE49-F238E27FC236}">
                <a16:creationId xmlns:a16="http://schemas.microsoft.com/office/drawing/2014/main" id="{6DEF2B21-912D-45F7-B065-C8542EEB3A15}"/>
              </a:ext>
            </a:extLst>
          </p:cNvPr>
          <p:cNvGraphicFramePr>
            <a:graphicFrameLocks/>
          </p:cNvGraphicFramePr>
          <p:nvPr>
            <p:extLst>
              <p:ext uri="{D42A27DB-BD31-4B8C-83A1-F6EECF244321}">
                <p14:modId xmlns:p14="http://schemas.microsoft.com/office/powerpoint/2010/main" val="1994792361"/>
              </p:ext>
            </p:extLst>
          </p:nvPr>
        </p:nvGraphicFramePr>
        <p:xfrm>
          <a:off x="628650" y="765816"/>
          <a:ext cx="4269921" cy="3617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0C198AB-D44B-E004-2328-30232EA1B3EF}"/>
              </a:ext>
            </a:extLst>
          </p:cNvPr>
          <p:cNvGraphicFramePr>
            <a:graphicFrameLocks/>
          </p:cNvGraphicFramePr>
          <p:nvPr>
            <p:extLst>
              <p:ext uri="{D42A27DB-BD31-4B8C-83A1-F6EECF244321}">
                <p14:modId xmlns:p14="http://schemas.microsoft.com/office/powerpoint/2010/main" val="3197124737"/>
              </p:ext>
            </p:extLst>
          </p:nvPr>
        </p:nvGraphicFramePr>
        <p:xfrm>
          <a:off x="4572001" y="617116"/>
          <a:ext cx="4025898" cy="36174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B2775D4A-4480-79BE-07D2-471DDAB5A8E3}"/>
              </a:ext>
            </a:extLst>
          </p:cNvPr>
          <p:cNvGraphicFramePr>
            <a:graphicFrameLocks/>
          </p:cNvGraphicFramePr>
          <p:nvPr>
            <p:extLst>
              <p:ext uri="{D42A27DB-BD31-4B8C-83A1-F6EECF244321}">
                <p14:modId xmlns:p14="http://schemas.microsoft.com/office/powerpoint/2010/main" val="473939107"/>
              </p:ext>
            </p:extLst>
          </p:nvPr>
        </p:nvGraphicFramePr>
        <p:xfrm>
          <a:off x="628649" y="908886"/>
          <a:ext cx="7969250" cy="33257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5489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bkd ">
  <a:themeElements>
    <a:clrScheme name="Air Canada 1">
      <a:dk1>
        <a:srgbClr val="000000"/>
      </a:dk1>
      <a:lt1>
        <a:srgbClr val="FFFFFF"/>
      </a:lt1>
      <a:dk2>
        <a:srgbClr val="4B4F54"/>
      </a:dk2>
      <a:lt2>
        <a:srgbClr val="B79A7E"/>
      </a:lt2>
      <a:accent1>
        <a:srgbClr val="F01428"/>
      </a:accent1>
      <a:accent2>
        <a:srgbClr val="C7C9C7"/>
      </a:accent2>
      <a:accent3>
        <a:srgbClr val="D2EBF3"/>
      </a:accent3>
      <a:accent4>
        <a:srgbClr val="79242E"/>
      </a:accent4>
      <a:accent5>
        <a:srgbClr val="F3B223"/>
      </a:accent5>
      <a:accent6>
        <a:srgbClr val="FFFFFF"/>
      </a:accent6>
      <a:hlink>
        <a:srgbClr val="F01428"/>
      </a:hlink>
      <a:folHlink>
        <a:srgbClr val="79242E"/>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a:themeElements>
    <a:clrScheme name="Air Canada">
      <a:dk1>
        <a:srgbClr val="000000"/>
      </a:dk1>
      <a:lt1>
        <a:srgbClr val="FFFFFF"/>
      </a:lt1>
      <a:dk2>
        <a:srgbClr val="4B4F54"/>
      </a:dk2>
      <a:lt2>
        <a:srgbClr val="B79A7E"/>
      </a:lt2>
      <a:accent1>
        <a:srgbClr val="F01428"/>
      </a:accent1>
      <a:accent2>
        <a:srgbClr val="D2EBF3"/>
      </a:accent2>
      <a:accent3>
        <a:srgbClr val="79242E"/>
      </a:accent3>
      <a:accent4>
        <a:srgbClr val="F3B223"/>
      </a:accent4>
      <a:accent5>
        <a:srgbClr val="FFFFFF"/>
      </a:accent5>
      <a:accent6>
        <a:srgbClr val="FFFFFF"/>
      </a:accent6>
      <a:hlink>
        <a:srgbClr val="FF0000"/>
      </a:hlink>
      <a:folHlink>
        <a:srgbClr val="77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E50E991661ED4496D911E01EA7C261" ma:contentTypeVersion="14" ma:contentTypeDescription="Create a new document." ma:contentTypeScope="" ma:versionID="9231704d2f234338b526dbc887d60d8c">
  <xsd:schema xmlns:xsd="http://www.w3.org/2001/XMLSchema" xmlns:xs="http://www.w3.org/2001/XMLSchema" xmlns:p="http://schemas.microsoft.com/office/2006/metadata/properties" xmlns:ns2="db2c4a7f-8af5-4aa9-9d52-ff1dfae5c3f5" xmlns:ns3="ac53af08-77d8-4ebd-b82c-38a8f8c3cb89" targetNamespace="http://schemas.microsoft.com/office/2006/metadata/properties" ma:root="true" ma:fieldsID="2e20d2ef87fd6e20c6d1150dd7245057" ns2:_="" ns3:_="">
    <xsd:import namespace="db2c4a7f-8af5-4aa9-9d52-ff1dfae5c3f5"/>
    <xsd:import namespace="ac53af08-77d8-4ebd-b82c-38a8f8c3cb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c4a7f-8af5-4aa9-9d52-ff1dfae5c3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53af08-77d8-4ebd-b82c-38a8f8c3cb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64aa91-bfad-476d-a238-f3d375b8a49f}" ma:internalName="TaxCatchAll" ma:showField="CatchAllData" ma:web="ac53af08-77d8-4ebd-b82c-38a8f8c3cb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2c4a7f-8af5-4aa9-9d52-ff1dfae5c3f5">
      <Terms xmlns="http://schemas.microsoft.com/office/infopath/2007/PartnerControls"/>
    </lcf76f155ced4ddcb4097134ff3c332f>
    <TaxCatchAll xmlns="ac53af08-77d8-4ebd-b82c-38a8f8c3cb89" xsi:nil="true"/>
  </documentManagement>
</p:properties>
</file>

<file path=customXml/itemProps1.xml><?xml version="1.0" encoding="utf-8"?>
<ds:datastoreItem xmlns:ds="http://schemas.openxmlformats.org/officeDocument/2006/customXml" ds:itemID="{D5993777-28A7-48AC-83A9-794A294FF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c4a7f-8af5-4aa9-9d52-ff1dfae5c3f5"/>
    <ds:schemaRef ds:uri="ac53af08-77d8-4ebd-b82c-38a8f8c3cb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B130F3-4299-478A-B469-7049E02F8B06}">
  <ds:schemaRefs>
    <ds:schemaRef ds:uri="http://schemas.microsoft.com/sharepoint/v3/contenttype/forms"/>
  </ds:schemaRefs>
</ds:datastoreItem>
</file>

<file path=customXml/itemProps3.xml><?xml version="1.0" encoding="utf-8"?>
<ds:datastoreItem xmlns:ds="http://schemas.openxmlformats.org/officeDocument/2006/customXml" ds:itemID="{95F2CA35-B5C8-4B50-8D2C-1FAB0FFB3809}">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ac53af08-77d8-4ebd-b82c-38a8f8c3cb89"/>
    <ds:schemaRef ds:uri="http://schemas.openxmlformats.org/package/2006/metadata/core-properties"/>
    <ds:schemaRef ds:uri="db2c4a7f-8af5-4aa9-9d52-ff1dfae5c3f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14525</TotalTime>
  <Words>1264</Words>
  <Application>Microsoft Office PowerPoint</Application>
  <PresentationFormat>On-screen Show (16:9)</PresentationFormat>
  <Paragraphs>313</Paragraphs>
  <Slides>17</Slides>
  <Notes>13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9" baseType="lpstr">
      <vt:lpstr>Aptos Narrow</vt:lpstr>
      <vt:lpstr>Wingdings</vt:lpstr>
      <vt:lpstr>LucidaGrande</vt:lpstr>
      <vt:lpstr>Arial</vt:lpstr>
      <vt:lpstr>Calibri</vt:lpstr>
      <vt:lpstr>Segoe Sans</vt:lpstr>
      <vt:lpstr>.HelveticaNeueDeskInterface-Regular</vt:lpstr>
      <vt:lpstr>Verdana</vt:lpstr>
      <vt:lpstr>Aptos</vt:lpstr>
      <vt:lpstr>White bkd </vt:lpstr>
      <vt:lpstr>Black</vt:lpstr>
      <vt:lpstr>think-cell Slide</vt:lpstr>
      <vt:lpstr>Pionairs - AGM </vt:lpstr>
      <vt:lpstr>Agenda</vt:lpstr>
      <vt:lpstr> Claim Secure  Plan Experience  January 1, 2023, to March 31, 2024</vt:lpstr>
      <vt:lpstr>Claim Secure    </vt:lpstr>
      <vt:lpstr> Manulife   Plan Experience April 1, 2024, to December 31, 2024</vt:lpstr>
      <vt:lpstr>Manulife – Expenditures - Health</vt:lpstr>
      <vt:lpstr>Manulife – Expenditures - Dental</vt:lpstr>
      <vt:lpstr>Manulife – Expenditures -  Health, Drugs &amp; Dental</vt:lpstr>
      <vt:lpstr>Manulife – Prescription Drugs</vt:lpstr>
      <vt:lpstr>Prescription Drug Program</vt:lpstr>
      <vt:lpstr>Manulife – Life Insurance  </vt:lpstr>
      <vt:lpstr>Beneficiary Designation in Pics </vt:lpstr>
      <vt:lpstr>Beneficiary Designation </vt:lpstr>
      <vt:lpstr>Reminder  Maintain your personal information up to date with Air Canada</vt:lpstr>
      <vt:lpstr>Manulife – Call and Claims volume  April 1, 2024, to December 31, 2024</vt:lpstr>
      <vt:lpstr>Frequently Asked Questions (FAQ’s)</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Jodoin</dc:creator>
  <cp:lastModifiedBy>Sylvain Dufour</cp:lastModifiedBy>
  <cp:revision>237</cp:revision>
  <cp:lastPrinted>2025-03-31T11:51:38Z</cp:lastPrinted>
  <dcterms:created xsi:type="dcterms:W3CDTF">2019-05-12T14:18:17Z</dcterms:created>
  <dcterms:modified xsi:type="dcterms:W3CDTF">2025-05-04T16:39:24Z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cc2f4c-2e8a-4413-8ff6-378ece910ea9_Enabled">
    <vt:lpwstr>true</vt:lpwstr>
  </property>
  <property fmtid="{D5CDD505-2E9C-101B-9397-08002B2CF9AE}" pid="3" name="MSIP_Label_a3cc2f4c-2e8a-4413-8ff6-378ece910ea9_SetDate">
    <vt:lpwstr>2023-04-14T17:40:19Z</vt:lpwstr>
  </property>
  <property fmtid="{D5CDD505-2E9C-101B-9397-08002B2CF9AE}" pid="4" name="MSIP_Label_a3cc2f4c-2e8a-4413-8ff6-378ece910ea9_Method">
    <vt:lpwstr>Standard</vt:lpwstr>
  </property>
  <property fmtid="{D5CDD505-2E9C-101B-9397-08002B2CF9AE}" pid="5" name="MSIP_Label_a3cc2f4c-2e8a-4413-8ff6-378ece910ea9_Name">
    <vt:lpwstr>Internal</vt:lpwstr>
  </property>
  <property fmtid="{D5CDD505-2E9C-101B-9397-08002B2CF9AE}" pid="6" name="MSIP_Label_a3cc2f4c-2e8a-4413-8ff6-378ece910ea9_SiteId">
    <vt:lpwstr>491d83df-1091-40f8-bcf9-b112f9a35fcf</vt:lpwstr>
  </property>
  <property fmtid="{D5CDD505-2E9C-101B-9397-08002B2CF9AE}" pid="7" name="MSIP_Label_a3cc2f4c-2e8a-4413-8ff6-378ece910ea9_ActionId">
    <vt:lpwstr>deda08ea-f88d-4f5a-9a2d-7aefffa6ae97</vt:lpwstr>
  </property>
  <property fmtid="{D5CDD505-2E9C-101B-9397-08002B2CF9AE}" pid="8" name="MSIP_Label_a3cc2f4c-2e8a-4413-8ff6-378ece910ea9_ContentBits">
    <vt:lpwstr>0</vt:lpwstr>
  </property>
  <property fmtid="{D5CDD505-2E9C-101B-9397-08002B2CF9AE}" pid="9" name="ContentTypeId">
    <vt:lpwstr>0x010100EBE50E991661ED4496D911E01EA7C261</vt:lpwstr>
  </property>
  <property fmtid="{D5CDD505-2E9C-101B-9397-08002B2CF9AE}" pid="10" name="MSIP_Label_a4fd4209-0295-40cc-af88-62802d79b5d4_Enabled">
    <vt:lpwstr>true</vt:lpwstr>
  </property>
  <property fmtid="{D5CDD505-2E9C-101B-9397-08002B2CF9AE}" pid="11" name="MSIP_Label_a4fd4209-0295-40cc-af88-62802d79b5d4_SetDate">
    <vt:lpwstr>2025-04-15T18:31:17Z</vt:lpwstr>
  </property>
  <property fmtid="{D5CDD505-2E9C-101B-9397-08002B2CF9AE}" pid="12" name="MSIP_Label_a4fd4209-0295-40cc-af88-62802d79b5d4_Method">
    <vt:lpwstr>Privileged</vt:lpwstr>
  </property>
  <property fmtid="{D5CDD505-2E9C-101B-9397-08002B2CF9AE}" pid="13" name="MSIP_Label_a4fd4209-0295-40cc-af88-62802d79b5d4_Name">
    <vt:lpwstr>HAUTEMENT CONFIDENTIAL - HIGHLY CONFIDENTIAL</vt:lpwstr>
  </property>
  <property fmtid="{D5CDD505-2E9C-101B-9397-08002B2CF9AE}" pid="14" name="MSIP_Label_a4fd4209-0295-40cc-af88-62802d79b5d4_SiteId">
    <vt:lpwstr>5d3e2773-e07f-4432-a630-1a0f68a28a05</vt:lpwstr>
  </property>
  <property fmtid="{D5CDD505-2E9C-101B-9397-08002B2CF9AE}" pid="15" name="MSIP_Label_a4fd4209-0295-40cc-af88-62802d79b5d4_ActionId">
    <vt:lpwstr>7de18516-84a9-49fb-8882-a251dd53a9d1</vt:lpwstr>
  </property>
  <property fmtid="{D5CDD505-2E9C-101B-9397-08002B2CF9AE}" pid="16" name="MSIP_Label_a4fd4209-0295-40cc-af88-62802d79b5d4_ContentBits">
    <vt:lpwstr>2</vt:lpwstr>
  </property>
  <property fmtid="{D5CDD505-2E9C-101B-9397-08002B2CF9AE}" pid="17" name="MSIP_Label_a4fd4209-0295-40cc-af88-62802d79b5d4_Tag">
    <vt:lpwstr>10, 0, 1, 1</vt:lpwstr>
  </property>
  <property fmtid="{D5CDD505-2E9C-101B-9397-08002B2CF9AE}" pid="18" name="ClassificationContentMarkingFooterLocations">
    <vt:lpwstr>White bkd :3\Black:3</vt:lpwstr>
  </property>
  <property fmtid="{D5CDD505-2E9C-101B-9397-08002B2CF9AE}" pid="19" name="ClassificationContentMarkingFooterText">
    <vt:lpwstr>Information hautement confidentielle - Highly Confidential</vt:lpwstr>
  </property>
  <property fmtid="{D5CDD505-2E9C-101B-9397-08002B2CF9AE}" pid="20" name="MediaServiceImageTags">
    <vt:lpwstr/>
  </property>
  <property fmtid="{D5CDD505-2E9C-101B-9397-08002B2CF9AE}" pid="21" name="_MarkAsFinal">
    <vt:bool>true</vt:bool>
  </property>
</Properties>
</file>